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2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9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2.jpg" ContentType="image/jp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4"/>
  </p:notesMasterIdLst>
  <p:sldIdLst>
    <p:sldId id="256" r:id="rId2"/>
    <p:sldId id="370" r:id="rId3"/>
    <p:sldId id="258" r:id="rId4"/>
    <p:sldId id="317" r:id="rId5"/>
    <p:sldId id="318" r:id="rId6"/>
    <p:sldId id="259" r:id="rId7"/>
    <p:sldId id="357" r:id="rId8"/>
    <p:sldId id="264" r:id="rId9"/>
    <p:sldId id="369" r:id="rId10"/>
    <p:sldId id="266" r:id="rId11"/>
    <p:sldId id="355" r:id="rId12"/>
    <p:sldId id="358" r:id="rId13"/>
    <p:sldId id="262" r:id="rId14"/>
    <p:sldId id="359" r:id="rId15"/>
    <p:sldId id="361" r:id="rId16"/>
    <p:sldId id="279" r:id="rId17"/>
    <p:sldId id="365" r:id="rId18"/>
    <p:sldId id="298" r:id="rId19"/>
    <p:sldId id="366" r:id="rId20"/>
    <p:sldId id="301" r:id="rId21"/>
    <p:sldId id="368" r:id="rId22"/>
    <p:sldId id="263" r:id="rId23"/>
  </p:sldIdLst>
  <p:sldSz cx="9144000" cy="5143500" type="screen16x9"/>
  <p:notesSz cx="6858000" cy="9144000"/>
  <p:embeddedFontLst>
    <p:embeddedFont>
      <p:font typeface="Noto Sans" panose="020B0502040504020204" pitchFamily="34" charset="0"/>
      <p:regular r:id="rId25"/>
      <p:bold r:id="rId26"/>
      <p:italic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Light" panose="00000400000000000000" pitchFamily="2" charset="0"/>
      <p:regular r:id="rId33"/>
      <p:bold r:id="rId34"/>
      <p:italic r:id="rId35"/>
      <p:boldItalic r:id="rId36"/>
    </p:embeddedFont>
    <p:embeddedFont>
      <p:font typeface="Poppins SemiBold" panose="000007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ef8b7d4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ef8b7d4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ef8b7d4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ef8b7d4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235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ef8b7d4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ef8b7d4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961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78c2b05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78c2b05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78c2b05c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78c2b05c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78c2b05c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78c2b05c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78c2b05c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78c2b05c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name="adj" fmla="val 50000"/>
            </a:avLst>
          </a:prstGeom>
          <a:solidFill>
            <a:srgbClr val="262B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 idx="3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ADFD-124A-4DD2-AEC2-363F84DBAB62}" type="datetimeFigureOut">
              <a:rPr lang="es-PE" smtClean="0"/>
              <a:t>7/12/2021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49D1-B107-43FB-AF62-0EC23BBC3C6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6834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2024" y="83708"/>
            <a:ext cx="8399951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464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8787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908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0233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+Imagen 3" type="titleOnly">
  <p:cSld name="Texto+Image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70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26" name="Google Shape;26;p6" descr="Texto+Imagen 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">
    <p:bg>
      <p:bgPr>
        <a:solidFill>
          <a:srgbClr val="1BBC9B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5" r:id="rId12"/>
    <p:sldLayoutId id="2147483666" r:id="rId13"/>
    <p:sldLayoutId id="2147483667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mirrors.html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</a:t>
            </a:r>
            <a:r>
              <a:rPr lang="en-US" dirty="0" err="1"/>
              <a:t>oducción</a:t>
            </a:r>
            <a:r>
              <a:rPr lang="es" dirty="0"/>
              <a:t> a R y RStudio</a:t>
            </a:r>
            <a:endParaRPr dirty="0"/>
          </a:p>
        </p:txBody>
      </p:sp>
      <p:sp>
        <p:nvSpPr>
          <p:cNvPr id="61" name="Google Shape;61;p17"/>
          <p:cNvSpPr txBox="1">
            <a:spLocks noGrp="1"/>
          </p:cNvSpPr>
          <p:nvPr>
            <p:ph type="ctrTitle" idx="2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Science</a:t>
            </a:r>
            <a:endParaRPr dirty="0"/>
          </a:p>
        </p:txBody>
      </p:sp>
      <p:sp>
        <p:nvSpPr>
          <p:cNvPr id="62" name="Google Shape;62;p17"/>
          <p:cNvSpPr txBox="1">
            <a:spLocks noGrp="1"/>
          </p:cNvSpPr>
          <p:nvPr>
            <p:ph type="ctrTitle" idx="3"/>
          </p:nvPr>
        </p:nvSpPr>
        <p:spPr>
          <a:xfrm>
            <a:off x="1170925" y="3185692"/>
            <a:ext cx="2327018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Mg. Ing. Layla Scheli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 descr="DYA0M8.jpg"/>
          <p:cNvPicPr preferRelativeResize="0"/>
          <p:nvPr/>
        </p:nvPicPr>
        <p:blipFill rotWithShape="1">
          <a:blip r:embed="rId3">
            <a:alphaModFix/>
          </a:blip>
          <a:srcRect b="13591"/>
          <a:stretch/>
        </p:blipFill>
        <p:spPr>
          <a:xfrm>
            <a:off x="-22550" y="-17275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 descr="Quote+Overla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11699" y="1250075"/>
            <a:ext cx="7220857" cy="27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Descarguemos</a:t>
            </a:r>
            <a:r>
              <a:rPr lang="en-US" dirty="0"/>
              <a:t> R y </a:t>
            </a:r>
            <a:r>
              <a:rPr lang="en-US" dirty="0" err="1"/>
              <a:t>Rstudio</a:t>
            </a:r>
            <a:r>
              <a:rPr lang="en-US" dirty="0"/>
              <a:t> paso a paso! :) 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684DB1-C6A4-414A-8E36-5D65BFEE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087" y="2821510"/>
            <a:ext cx="2818214" cy="214383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31501" y="843023"/>
            <a:ext cx="5181600" cy="302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latin typeface="Poppins SemiBold"/>
                <a:cs typeface="Poppins SemiBold"/>
              </a:rPr>
              <a:t>Descarguemos R</a:t>
            </a:r>
            <a:r>
              <a:rPr sz="1800" dirty="0">
                <a:latin typeface="Poppins SemiBold"/>
                <a:cs typeface="Poppins SemiBold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1501" y="1374652"/>
            <a:ext cx="8160899" cy="26853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>
              <a:spcBef>
                <a:spcPts val="100"/>
              </a:spcBef>
              <a:buClr>
                <a:schemeClr val="dk1"/>
              </a:buClr>
              <a:buSzPts val="2800"/>
              <a:buNone/>
              <a:defRPr sz="1800">
                <a:solidFill>
                  <a:schemeClr val="dk1"/>
                </a:solidFill>
                <a:latin typeface="Poppins SemiBold"/>
                <a:cs typeface="Poppins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355600" indent="-342900">
              <a:buFont typeface="+mj-lt"/>
              <a:buAutoNum type="arabicPeriod"/>
            </a:pPr>
            <a:r>
              <a:rPr lang="es-US" dirty="0"/>
              <a:t>Ingresar a </a:t>
            </a:r>
            <a:r>
              <a:rPr dirty="0"/>
              <a:t>la página </a:t>
            </a:r>
            <a:r>
              <a:rPr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www.r-project.org</a:t>
            </a:r>
            <a:r>
              <a:rPr dirty="0"/>
              <a:t>.</a:t>
            </a:r>
          </a:p>
          <a:p>
            <a:pPr marL="355600" indent="-342900">
              <a:buFont typeface="+mj-lt"/>
              <a:buAutoNum type="arabicPeriod"/>
            </a:pPr>
            <a:endParaRPr dirty="0"/>
          </a:p>
          <a:p>
            <a:pPr marL="355600" indent="-342900">
              <a:buFont typeface="+mj-lt"/>
              <a:buAutoNum type="arabicPeriod"/>
            </a:pPr>
            <a:r>
              <a:rPr lang="es-US" dirty="0"/>
              <a:t>Hacer </a:t>
            </a:r>
            <a:r>
              <a:rPr lang="es-US" dirty="0" err="1"/>
              <a:t>click</a:t>
            </a:r>
            <a:r>
              <a:rPr lang="es-US" dirty="0"/>
              <a:t> </a:t>
            </a:r>
            <a:r>
              <a:rPr dirty="0" err="1"/>
              <a:t>en</a:t>
            </a:r>
            <a:r>
              <a:rPr dirty="0"/>
              <a:t> "</a:t>
            </a:r>
            <a:r>
              <a:rPr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R</a:t>
            </a:r>
            <a:r>
              <a:rPr dirty="0"/>
              <a:t>" (descargar R) en la mitad de la página despues de "Getting Started."</a:t>
            </a:r>
          </a:p>
          <a:p>
            <a:pPr marL="355600" indent="-342900">
              <a:buFont typeface="+mj-lt"/>
              <a:buAutoNum type="arabicPeriod"/>
            </a:pPr>
            <a:endParaRPr dirty="0"/>
          </a:p>
          <a:p>
            <a:pPr marL="355600" indent="-342900">
              <a:buFont typeface="+mj-lt"/>
              <a:buAutoNum type="arabicPeriod"/>
            </a:pPr>
            <a:r>
              <a:rPr dirty="0" err="1"/>
              <a:t>Selecciona</a:t>
            </a:r>
            <a:r>
              <a:rPr lang="es-US" dirty="0"/>
              <a:t>r</a:t>
            </a:r>
            <a:r>
              <a:rPr dirty="0"/>
              <a:t> la localidad de CRAN </a:t>
            </a:r>
            <a:r>
              <a:rPr dirty="0" err="1"/>
              <a:t>correspondiente</a:t>
            </a:r>
            <a:r>
              <a:rPr lang="es-US" dirty="0"/>
              <a:t> a tu país.</a:t>
            </a:r>
            <a:endParaRPr dirty="0"/>
          </a:p>
          <a:p>
            <a:pPr marL="355600" indent="-342900">
              <a:buFont typeface="+mj-lt"/>
              <a:buAutoNum type="arabicPeriod"/>
            </a:pPr>
            <a:endParaRPr dirty="0"/>
          </a:p>
          <a:p>
            <a:pPr marL="355600" indent="-342900">
              <a:buFont typeface="+mj-lt"/>
              <a:buAutoNum type="arabicPeriod"/>
            </a:pPr>
            <a:r>
              <a:rPr dirty="0"/>
              <a:t>En la solapa “Download and Install R” clickéa </a:t>
            </a:r>
            <a:r>
              <a:rPr dirty="0" err="1"/>
              <a:t>según</a:t>
            </a:r>
            <a:r>
              <a:rPr dirty="0"/>
              <a:t> </a:t>
            </a:r>
            <a:r>
              <a:rPr lang="es-US" dirty="0"/>
              <a:t>tu sistema operativo.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22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01228" y="927712"/>
            <a:ext cx="1498600" cy="302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latin typeface="Poppins SemiBold"/>
                <a:cs typeface="Poppins SemiBold"/>
              </a:rPr>
              <a:t>¿Qué 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7448" y="927712"/>
            <a:ext cx="234950" cy="3026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>
              <a:spcBef>
                <a:spcPts val="100"/>
              </a:spcBef>
              <a:buClr>
                <a:schemeClr val="dk1"/>
              </a:buClr>
              <a:buSzPts val="2800"/>
              <a:buNone/>
              <a:defRPr sz="1800" u="sng">
                <a:solidFill>
                  <a:schemeClr val="dk1"/>
                </a:solidFill>
                <a:latin typeface="Poppins SemiBold"/>
                <a:cs typeface="Poppins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dirty="0">
                <a:sym typeface="Proxima Nova"/>
              </a:rPr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82469" y="1603736"/>
            <a:ext cx="5985873" cy="6842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ts val="2265"/>
              </a:lnSpc>
              <a:spcBef>
                <a:spcPts val="819"/>
              </a:spcBef>
            </a:pPr>
            <a:r>
              <a:rPr lang="es-MX" sz="1800" dirty="0">
                <a:solidFill>
                  <a:schemeClr val="dk1"/>
                </a:solidFill>
                <a:latin typeface="Poppins SemiBold"/>
                <a:cs typeface="Poppins SemiBold"/>
              </a:rPr>
              <a:t>Es uno de los entornos más cómodos para utilizar el lenguaje R</a:t>
            </a:r>
          </a:p>
        </p:txBody>
      </p:sp>
      <p:sp>
        <p:nvSpPr>
          <p:cNvPr id="6" name="object 6"/>
          <p:cNvSpPr/>
          <p:nvPr/>
        </p:nvSpPr>
        <p:spPr>
          <a:xfrm>
            <a:off x="1381244" y="622230"/>
            <a:ext cx="2106243" cy="800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82468" y="2393830"/>
            <a:ext cx="5985873" cy="224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chemeClr val="dk1"/>
                </a:solidFill>
                <a:latin typeface="Poppins SemiBold"/>
                <a:cs typeface="Poppins SemiBold"/>
              </a:rPr>
              <a:t>Tiene ciertas ventajas en su </a:t>
            </a:r>
            <a:r>
              <a:rPr sz="1600" dirty="0" err="1">
                <a:solidFill>
                  <a:schemeClr val="dk1"/>
                </a:solidFill>
                <a:latin typeface="Poppins SemiBold"/>
                <a:cs typeface="Poppins SemiBold"/>
              </a:rPr>
              <a:t>uso</a:t>
            </a:r>
            <a:r>
              <a:rPr sz="1600" dirty="0">
                <a:solidFill>
                  <a:schemeClr val="dk1"/>
                </a:solidFill>
                <a:latin typeface="Poppins SemiBold"/>
                <a:cs typeface="Poppins SemiBold"/>
              </a:rPr>
              <a:t>:</a:t>
            </a:r>
            <a:endParaRPr lang="en-US" sz="1600" dirty="0">
              <a:solidFill>
                <a:schemeClr val="dk1"/>
              </a:solidFill>
              <a:latin typeface="Poppins SemiBold"/>
              <a:cs typeface="Poppins SemiBold"/>
            </a:endParaRPr>
          </a:p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r>
              <a:rPr sz="1600" dirty="0" err="1">
                <a:solidFill>
                  <a:schemeClr val="dk1"/>
                </a:solidFill>
                <a:latin typeface="Poppins SemiBold"/>
                <a:cs typeface="Poppins SemiBold"/>
              </a:rPr>
              <a:t>Autocompletado</a:t>
            </a:r>
            <a:r>
              <a:rPr lang="es-US" sz="1600" dirty="0">
                <a:solidFill>
                  <a:schemeClr val="dk1"/>
                </a:solidFill>
                <a:latin typeface="Poppins SemiBold"/>
                <a:cs typeface="Poppins SemiBold"/>
              </a:rPr>
              <a:t>.</a:t>
            </a:r>
          </a:p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r>
              <a:rPr sz="1600" dirty="0" err="1">
                <a:solidFill>
                  <a:schemeClr val="dk1"/>
                </a:solidFill>
                <a:latin typeface="Poppins SemiBold"/>
                <a:cs typeface="Poppins SemiBold"/>
              </a:rPr>
              <a:t>Resaltado</a:t>
            </a:r>
            <a:r>
              <a:rPr sz="1600" dirty="0">
                <a:solidFill>
                  <a:schemeClr val="dk1"/>
                </a:solidFill>
                <a:latin typeface="Poppins SemiBold"/>
                <a:cs typeface="Poppins SemiBold"/>
              </a:rPr>
              <a:t> de </a:t>
            </a:r>
            <a:r>
              <a:rPr sz="1600" dirty="0" err="1">
                <a:solidFill>
                  <a:schemeClr val="dk1"/>
                </a:solidFill>
                <a:latin typeface="Poppins SemiBold"/>
                <a:cs typeface="Poppins SemiBold"/>
              </a:rPr>
              <a:t>sintaxis</a:t>
            </a:r>
            <a:r>
              <a:rPr lang="es-US" sz="1600" dirty="0">
                <a:solidFill>
                  <a:schemeClr val="dk1"/>
                </a:solidFill>
                <a:latin typeface="Poppins SemiBold"/>
                <a:cs typeface="Poppins SemiBold"/>
              </a:rPr>
              <a:t>.</a:t>
            </a:r>
          </a:p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r>
              <a:rPr sz="1600" dirty="0" err="1">
                <a:solidFill>
                  <a:schemeClr val="dk1"/>
                </a:solidFill>
                <a:latin typeface="Poppins SemiBold"/>
                <a:cs typeface="Poppins SemiBold"/>
              </a:rPr>
              <a:t>Documentación</a:t>
            </a:r>
            <a:r>
              <a:rPr sz="1600" dirty="0">
                <a:solidFill>
                  <a:schemeClr val="dk1"/>
                </a:solidFill>
                <a:latin typeface="Poppins SemiBold"/>
                <a:cs typeface="Poppins SemiBold"/>
              </a:rPr>
              <a:t> y </a:t>
            </a:r>
            <a:r>
              <a:rPr sz="1600" dirty="0" err="1">
                <a:solidFill>
                  <a:schemeClr val="dk1"/>
                </a:solidFill>
                <a:latin typeface="Poppins SemiBold"/>
                <a:cs typeface="Poppins SemiBold"/>
              </a:rPr>
              <a:t>ayuda</a:t>
            </a:r>
            <a:r>
              <a:rPr sz="1600" dirty="0">
                <a:solidFill>
                  <a:schemeClr val="dk1"/>
                </a:solidFill>
                <a:latin typeface="Poppins SemiBold"/>
                <a:cs typeface="Poppins SemiBold"/>
              </a:rPr>
              <a:t> </a:t>
            </a:r>
            <a:r>
              <a:rPr sz="1600" dirty="0" err="1">
                <a:solidFill>
                  <a:schemeClr val="dk1"/>
                </a:solidFill>
                <a:latin typeface="Poppins SemiBold"/>
                <a:cs typeface="Poppins SemiBold"/>
              </a:rPr>
              <a:t>integrada</a:t>
            </a:r>
            <a:r>
              <a:rPr lang="es-US" sz="1600" dirty="0">
                <a:solidFill>
                  <a:schemeClr val="dk1"/>
                </a:solidFill>
                <a:latin typeface="Poppins SemiBold"/>
                <a:cs typeface="Poppins SemiBold"/>
              </a:rPr>
              <a:t>.</a:t>
            </a:r>
          </a:p>
          <a:p>
            <a:pPr marL="355600" indent="-342900" algn="just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r>
              <a:rPr sz="1600" dirty="0" err="1">
                <a:solidFill>
                  <a:schemeClr val="dk1"/>
                </a:solidFill>
                <a:latin typeface="Poppins SemiBold"/>
                <a:cs typeface="Poppins SemiBold"/>
              </a:rPr>
              <a:t>Posibilidad</a:t>
            </a:r>
            <a:r>
              <a:rPr sz="1600" dirty="0">
                <a:solidFill>
                  <a:schemeClr val="dk1"/>
                </a:solidFill>
                <a:latin typeface="Poppins SemiBold"/>
                <a:cs typeface="Poppins SemiBold"/>
              </a:rPr>
              <a:t> de realizar informes con RMarkdown y de trabajo colaborativo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68387" y="468903"/>
            <a:ext cx="7072313" cy="302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latin typeface="Poppins SemiBold"/>
                <a:cs typeface="Poppins SemiBold"/>
              </a:rPr>
              <a:t>Descarguemos Rstudio: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DB8890-3797-4C04-BDD9-DE7BFA10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2" y="771550"/>
            <a:ext cx="8460708" cy="29612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D0300F3-A085-4A2D-B193-76A70F6C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91" y="3406124"/>
            <a:ext cx="2434910" cy="17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9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93106" y="400813"/>
            <a:ext cx="878673" cy="680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909" y="1407687"/>
            <a:ext cx="4187091" cy="2215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24128" y="360238"/>
            <a:ext cx="1828796" cy="761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FF9E3A4-5631-4CDC-A9F1-44D095858FAA}"/>
              </a:ext>
            </a:extLst>
          </p:cNvPr>
          <p:cNvSpPr/>
          <p:nvPr/>
        </p:nvSpPr>
        <p:spPr>
          <a:xfrm>
            <a:off x="4745448" y="1407688"/>
            <a:ext cx="4299341" cy="22151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692" y="460179"/>
            <a:ext cx="7257885" cy="3868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45889" y="2090595"/>
            <a:ext cx="3009218" cy="1857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67423" y="815279"/>
          <a:ext cx="7209154" cy="3553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742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1144905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Editor de</a:t>
                      </a:r>
                      <a:r>
                        <a:rPr sz="1400" b="1" spc="-15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texto</a:t>
                      </a:r>
                      <a:endParaRPr sz="1400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212121"/>
                      </a:solidFill>
                      <a:prstDash val="solid"/>
                    </a:lnL>
                    <a:lnR w="28575">
                      <a:solidFill>
                        <a:srgbClr val="212121"/>
                      </a:solidFill>
                      <a:prstDash val="solid"/>
                    </a:lnR>
                    <a:lnT w="19050">
                      <a:solidFill>
                        <a:srgbClr val="212121"/>
                      </a:solidFill>
                      <a:prstDash val="solid"/>
                    </a:lnT>
                    <a:lnB w="19050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518285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chemeClr val="accent1"/>
                          </a:solidFill>
                          <a:latin typeface="Arial"/>
                          <a:cs typeface="Arial"/>
                        </a:rPr>
                        <a:t>Environment</a:t>
                      </a:r>
                      <a:endParaRPr sz="1400" dirty="0">
                        <a:solidFill>
                          <a:schemeClr val="accent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12121"/>
                      </a:solidFill>
                      <a:prstDash val="solid"/>
                    </a:lnR>
                    <a:lnT w="19050">
                      <a:solidFill>
                        <a:srgbClr val="212121"/>
                      </a:solidFill>
                      <a:prstDash val="solid"/>
                    </a:lnT>
                    <a:lnB w="19050">
                      <a:solidFill>
                        <a:srgbClr val="21212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212121"/>
                      </a:solidFill>
                      <a:prstDash val="solid"/>
                    </a:lnL>
                    <a:lnR w="28575">
                      <a:solidFill>
                        <a:srgbClr val="212121"/>
                      </a:solidFill>
                      <a:prstDash val="solid"/>
                    </a:lnR>
                    <a:lnT w="19050">
                      <a:solidFill>
                        <a:srgbClr val="212121"/>
                      </a:solidFill>
                      <a:prstDash val="solid"/>
                    </a:lnT>
                    <a:lnB w="19050">
                      <a:solidFill>
                        <a:srgbClr val="212121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518285"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sz="1400" b="1" i="0" u="none" strike="noStrike" cap="none" spc="-5" dirty="0">
                          <a:solidFill>
                            <a:schemeClr val="accent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Outputs</a:t>
                      </a:r>
                    </a:p>
                  </a:txBody>
                  <a:tcPr marL="0" marR="0" marT="0" marB="0">
                    <a:lnL w="19050">
                      <a:solidFill>
                        <a:srgbClr val="212121"/>
                      </a:solidFill>
                      <a:prstDash val="solid"/>
                    </a:lnL>
                    <a:lnR w="19050">
                      <a:solidFill>
                        <a:srgbClr val="212121"/>
                      </a:solidFill>
                      <a:prstDash val="solid"/>
                    </a:lnR>
                    <a:lnT w="19050">
                      <a:solidFill>
                        <a:srgbClr val="212121"/>
                      </a:solidFill>
                      <a:prstDash val="solid"/>
                    </a:lnT>
                    <a:lnB w="19050">
                      <a:solidFill>
                        <a:srgbClr val="21212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212121"/>
                      </a:solidFill>
                      <a:prstDash val="solid"/>
                    </a:lnR>
                    <a:lnT w="19050">
                      <a:solidFill>
                        <a:srgbClr val="212121"/>
                      </a:solidFill>
                      <a:prstDash val="solid"/>
                    </a:lnT>
                    <a:lnB w="19050">
                      <a:solidFill>
                        <a:srgbClr val="21212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212121"/>
                      </a:solidFill>
                      <a:prstDash val="solid"/>
                    </a:lnL>
                    <a:lnR w="19050">
                      <a:solidFill>
                        <a:srgbClr val="212121"/>
                      </a:solidFill>
                      <a:prstDash val="solid"/>
                    </a:lnR>
                    <a:lnT w="19050">
                      <a:solidFill>
                        <a:srgbClr val="212121"/>
                      </a:solidFill>
                      <a:prstDash val="solid"/>
                    </a:lnT>
                    <a:lnB w="19050">
                      <a:solidFill>
                        <a:srgbClr val="21212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3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144905"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s-US" sz="1500" b="0" i="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+mn-ea"/>
                        <a:cs typeface="Times New Roman"/>
                        <a:sym typeface="Arial"/>
                      </a:endParaRPr>
                    </a:p>
                    <a:p>
                      <a:pPr marL="1144905" marR="0" algn="r" defTabSz="8445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>
                          <a:tab pos="2513013" algn="l"/>
                          <a:tab pos="2973388" algn="l"/>
                          <a:tab pos="3027363" algn="l"/>
                        </a:tabLst>
                      </a:pPr>
                      <a:endParaRPr lang="es-US" sz="1500" b="0" i="0" u="none" strike="noStrike" cap="none" spc="0" dirty="0">
                        <a:solidFill>
                          <a:schemeClr val="tx1"/>
                        </a:solidFill>
                        <a:latin typeface="Times New Roman"/>
                        <a:ea typeface="+mn-ea"/>
                        <a:cs typeface="Times New Roman"/>
                        <a:sym typeface="Arial"/>
                      </a:endParaRPr>
                    </a:p>
                    <a:p>
                      <a:pPr marL="1144905" marR="0" algn="r" defTabSz="8445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tabLst>
                          <a:tab pos="2112963" algn="l"/>
                          <a:tab pos="2513013" algn="l"/>
                          <a:tab pos="2973388" algn="l"/>
                          <a:tab pos="3027363" algn="l"/>
                        </a:tabLst>
                      </a:pPr>
                      <a:r>
                        <a:rPr sz="1400" b="1" i="0" u="none" strike="noStrike" cap="none" spc="-5" dirty="0" err="1">
                          <a:solidFill>
                            <a:schemeClr val="accent1"/>
                          </a:solidFill>
                          <a:latin typeface="Arial"/>
                          <a:ea typeface="+mn-ea"/>
                          <a:cs typeface="Arial"/>
                          <a:sym typeface="Arial"/>
                        </a:rPr>
                        <a:t>Consola</a:t>
                      </a:r>
                      <a:endParaRPr sz="1400" b="1" i="0" u="none" strike="noStrike" cap="none" spc="-5" dirty="0">
                        <a:solidFill>
                          <a:schemeClr val="accent1"/>
                        </a:solidFill>
                        <a:latin typeface="Arial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212121"/>
                      </a:solidFill>
                      <a:prstDash val="solid"/>
                    </a:lnL>
                    <a:lnR w="19050">
                      <a:solidFill>
                        <a:srgbClr val="212121"/>
                      </a:solidFill>
                      <a:prstDash val="solid"/>
                    </a:lnR>
                    <a:lnT w="19050">
                      <a:solidFill>
                        <a:srgbClr val="212121"/>
                      </a:solidFill>
                      <a:prstDash val="solid"/>
                    </a:lnT>
                    <a:lnB w="19050">
                      <a:solidFill>
                        <a:srgbClr val="212121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212121"/>
                      </a:solidFill>
                      <a:prstDash val="solid"/>
                    </a:lnL>
                    <a:lnR w="19050">
                      <a:solidFill>
                        <a:srgbClr val="212121"/>
                      </a:solidFill>
                      <a:prstDash val="solid"/>
                    </a:lnR>
                    <a:lnT w="19050">
                      <a:solidFill>
                        <a:srgbClr val="212121"/>
                      </a:solidFill>
                      <a:prstDash val="solid"/>
                    </a:lnT>
                    <a:lnB w="19050">
                      <a:solidFill>
                        <a:srgbClr val="21212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6A12ED56-DE67-4107-9A8E-1E2DF938B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1" y="195193"/>
            <a:ext cx="9071429" cy="4863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2734" y="3537942"/>
            <a:ext cx="6411723" cy="866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14282" y="1061148"/>
            <a:ext cx="41154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0" dirty="0">
                <a:solidFill>
                  <a:srgbClr val="666666"/>
                </a:solidFill>
                <a:latin typeface="Arial"/>
                <a:cs typeface="Arial"/>
              </a:rPr>
              <a:t>Esto </a:t>
            </a:r>
            <a:r>
              <a:rPr sz="4200" b="1" spc="-5" dirty="0">
                <a:solidFill>
                  <a:srgbClr val="666666"/>
                </a:solidFill>
                <a:latin typeface="Arial"/>
                <a:cs typeface="Arial"/>
              </a:rPr>
              <a:t>ES </a:t>
            </a:r>
            <a:r>
              <a:rPr sz="4200" spc="-5" dirty="0">
                <a:solidFill>
                  <a:srgbClr val="666666"/>
                </a:solidFill>
                <a:latin typeface="Arial"/>
                <a:cs typeface="Arial"/>
              </a:rPr>
              <a:t>un</a:t>
            </a:r>
            <a:r>
              <a:rPr sz="4200" spc="-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4200" spc="-5" dirty="0">
                <a:solidFill>
                  <a:srgbClr val="666666"/>
                </a:solidFill>
                <a:latin typeface="Arial"/>
                <a:cs typeface="Arial"/>
              </a:rPr>
              <a:t>error: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6903" y="2743553"/>
            <a:ext cx="5053778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0" dirty="0">
                <a:solidFill>
                  <a:srgbClr val="666666"/>
                </a:solidFill>
                <a:latin typeface="Arial"/>
                <a:cs typeface="Arial"/>
              </a:rPr>
              <a:t>Esto </a:t>
            </a:r>
            <a:r>
              <a:rPr sz="4200" b="1" spc="-5" dirty="0">
                <a:solidFill>
                  <a:srgbClr val="666666"/>
                </a:solidFill>
                <a:latin typeface="Arial"/>
                <a:cs typeface="Arial"/>
              </a:rPr>
              <a:t>NO </a:t>
            </a:r>
            <a:r>
              <a:rPr sz="4200" spc="-5" dirty="0">
                <a:solidFill>
                  <a:srgbClr val="666666"/>
                </a:solidFill>
                <a:latin typeface="Arial"/>
                <a:cs typeface="Arial"/>
              </a:rPr>
              <a:t>es un error: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82483" y="145796"/>
            <a:ext cx="1111422" cy="1030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2046" y="2026226"/>
            <a:ext cx="6477350" cy="523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66E6D5B-3233-49C0-9E84-77F114D3973C}"/>
              </a:ext>
            </a:extLst>
          </p:cNvPr>
          <p:cNvSpPr txBox="1"/>
          <p:nvPr/>
        </p:nvSpPr>
        <p:spPr>
          <a:xfrm>
            <a:off x="695825" y="369453"/>
            <a:ext cx="462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1800" u="sng" dirty="0">
                <a:solidFill>
                  <a:schemeClr val="dk1"/>
                </a:solidFill>
                <a:latin typeface="Poppins SemiBold"/>
                <a:cs typeface="Poppins SemiBold"/>
                <a:sym typeface="Proxima Nova"/>
              </a:rPr>
              <a:t>Error vs </a:t>
            </a:r>
            <a:r>
              <a:rPr lang="es-US" sz="1800" u="sng" dirty="0" err="1">
                <a:solidFill>
                  <a:schemeClr val="dk1"/>
                </a:solidFill>
                <a:latin typeface="Poppins SemiBold"/>
                <a:cs typeface="Poppins SemiBold"/>
                <a:sym typeface="Proxima Nova"/>
              </a:rPr>
              <a:t>Warnings</a:t>
            </a:r>
            <a:endParaRPr lang="es-US" sz="1800" u="sng" dirty="0">
              <a:solidFill>
                <a:schemeClr val="dk1"/>
              </a:solidFill>
              <a:latin typeface="Poppins SemiBold"/>
              <a:cs typeface="Poppins SemiBold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15310" y="422244"/>
            <a:ext cx="13985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buClr>
                <a:srgbClr val="000000"/>
              </a:buClr>
            </a:pPr>
            <a:r>
              <a:rPr sz="1800" u="sng" dirty="0">
                <a:latin typeface="Poppins SemiBold"/>
                <a:cs typeface="Poppins SemiBold"/>
              </a:rPr>
              <a:t>Variables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43580" y="683248"/>
            <a:ext cx="41275" cy="559435"/>
            <a:chOff x="3343580" y="683248"/>
            <a:chExt cx="41275" cy="559435"/>
          </a:xfrm>
        </p:grpSpPr>
        <p:sp>
          <p:nvSpPr>
            <p:cNvPr id="4" name="object 4"/>
            <p:cNvSpPr/>
            <p:nvPr/>
          </p:nvSpPr>
          <p:spPr>
            <a:xfrm>
              <a:off x="3364068" y="683248"/>
              <a:ext cx="0" cy="511175"/>
            </a:xfrm>
            <a:custGeom>
              <a:avLst/>
              <a:gdLst/>
              <a:ahLst/>
              <a:cxnLst/>
              <a:rect l="l" t="t" r="r" b="b"/>
              <a:pathLst>
                <a:path h="511175">
                  <a:moveTo>
                    <a:pt x="0" y="0"/>
                  </a:moveTo>
                  <a:lnTo>
                    <a:pt x="0" y="51104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48343" y="11942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24" y="43224"/>
                  </a:moveTo>
                  <a:lnTo>
                    <a:pt x="0" y="0"/>
                  </a:lnTo>
                  <a:lnTo>
                    <a:pt x="31449" y="0"/>
                  </a:lnTo>
                  <a:lnTo>
                    <a:pt x="15724" y="432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48343" y="119429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24" y="43224"/>
                  </a:lnTo>
                  <a:lnTo>
                    <a:pt x="31449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802192" y="2565669"/>
            <a:ext cx="2346325" cy="1060450"/>
          </a:xfrm>
          <a:custGeom>
            <a:avLst/>
            <a:gdLst/>
            <a:ahLst/>
            <a:cxnLst/>
            <a:rect l="l" t="t" r="r" b="b"/>
            <a:pathLst>
              <a:path w="2346325" h="1060450">
                <a:moveTo>
                  <a:pt x="0" y="0"/>
                </a:moveTo>
                <a:lnTo>
                  <a:pt x="2345995" y="0"/>
                </a:lnTo>
                <a:lnTo>
                  <a:pt x="2345995" y="1059897"/>
                </a:lnTo>
                <a:lnTo>
                  <a:pt x="0" y="10598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96484" y="2631580"/>
            <a:ext cx="190182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Carlito"/>
                <a:cs typeface="Carlito"/>
              </a:rPr>
              <a:t>Números</a:t>
            </a:r>
            <a:endParaRPr sz="1400">
              <a:latin typeface="Carlito"/>
              <a:cs typeface="Carlito"/>
            </a:endParaRPr>
          </a:p>
          <a:p>
            <a:pPr marL="348615" indent="-336550">
              <a:lnSpc>
                <a:spcPts val="165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Carlito"/>
                <a:cs typeface="Carlito"/>
              </a:rPr>
              <a:t>Cadenas de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texto</a:t>
            </a:r>
            <a:endParaRPr sz="1400">
              <a:latin typeface="Carlito"/>
              <a:cs typeface="Carlito"/>
            </a:endParaRPr>
          </a:p>
          <a:p>
            <a:pPr marL="348615" indent="-336550">
              <a:lnSpc>
                <a:spcPts val="165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Carlito"/>
                <a:cs typeface="Carlito"/>
              </a:rPr>
              <a:t>Elementos</a:t>
            </a:r>
            <a:r>
              <a:rPr sz="1400" spc="-7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complejos</a:t>
            </a:r>
            <a:endParaRPr sz="1400">
              <a:latin typeface="Carlito"/>
              <a:cs typeface="Carlito"/>
            </a:endParaRPr>
          </a:p>
          <a:p>
            <a:pPr marL="348615" indent="-336550">
              <a:lnSpc>
                <a:spcPts val="1664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Carlito"/>
                <a:cs typeface="Carlito"/>
              </a:rPr>
              <a:t>Funciones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53954" y="3080081"/>
            <a:ext cx="39370" cy="31115"/>
            <a:chOff x="3753954" y="3080081"/>
            <a:chExt cx="39370" cy="31115"/>
          </a:xfrm>
        </p:grpSpPr>
        <p:sp>
          <p:nvSpPr>
            <p:cNvPr id="10" name="object 10"/>
            <p:cNvSpPr/>
            <p:nvPr/>
          </p:nvSpPr>
          <p:spPr>
            <a:xfrm>
              <a:off x="3758717" y="308484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399"/>
                  </a:moveTo>
                  <a:lnTo>
                    <a:pt x="10699" y="10699"/>
                  </a:lnTo>
                  <a:lnTo>
                    <a:pt x="0" y="0"/>
                  </a:lnTo>
                  <a:lnTo>
                    <a:pt x="29424" y="10699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58717" y="308484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699" y="10699"/>
                  </a:moveTo>
                  <a:lnTo>
                    <a:pt x="0" y="21399"/>
                  </a:lnTo>
                  <a:lnTo>
                    <a:pt x="29424" y="10699"/>
                  </a:lnTo>
                  <a:lnTo>
                    <a:pt x="0" y="0"/>
                  </a:lnTo>
                  <a:lnTo>
                    <a:pt x="10699" y="10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15310" y="1246684"/>
          <a:ext cx="5087620" cy="1844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898">
                <a:tc gridSpan="3">
                  <a:txBody>
                    <a:bodyPr/>
                    <a:lstStyle/>
                    <a:p>
                      <a:pPr marL="85090" marR="147320">
                        <a:lnSpc>
                          <a:spcPts val="2020"/>
                        </a:lnSpc>
                        <a:spcBef>
                          <a:spcPts val="690"/>
                        </a:spcBef>
                      </a:pPr>
                      <a:r>
                        <a:rPr sz="1700" spc="-5" dirty="0">
                          <a:latin typeface="Carlito"/>
                          <a:cs typeface="Carlito"/>
                        </a:rPr>
                        <a:t>Son </a:t>
                      </a:r>
                      <a:r>
                        <a:rPr sz="1700" b="1" i="1" spc="-5" dirty="0">
                          <a:latin typeface="Carlito"/>
                          <a:cs typeface="Carlito"/>
                        </a:rPr>
                        <a:t>espacios reservados en la memoria </a:t>
                      </a:r>
                      <a:r>
                        <a:rPr sz="1700" spc="-5" dirty="0">
                          <a:latin typeface="Carlito"/>
                          <a:cs typeface="Carlito"/>
                        </a:rPr>
                        <a:t>que, como su  nombre indica, pueden cambiar de contenido </a:t>
                      </a:r>
                      <a:r>
                        <a:rPr sz="1700" dirty="0">
                          <a:latin typeface="Carlito"/>
                          <a:cs typeface="Carlito"/>
                        </a:rPr>
                        <a:t>a </a:t>
                      </a:r>
                      <a:r>
                        <a:rPr sz="1700" spc="-5" dirty="0">
                          <a:latin typeface="Carlito"/>
                          <a:cs typeface="Carlito"/>
                        </a:rPr>
                        <a:t>lo largo  de la ejecución de un</a:t>
                      </a:r>
                      <a:r>
                        <a:rPr sz="17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700" spc="-5" dirty="0">
                          <a:latin typeface="Carlito"/>
                          <a:cs typeface="Carlito"/>
                        </a:rPr>
                        <a:t>programa</a:t>
                      </a:r>
                      <a:endParaRPr sz="1700">
                        <a:latin typeface="Carlito"/>
                        <a:cs typeface="Carlito"/>
                      </a:endParaRPr>
                    </a:p>
                  </a:txBody>
                  <a:tcPr marL="0" marR="0" marT="876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1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48463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Pueden</a:t>
                      </a:r>
                      <a:r>
                        <a:rPr sz="14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spc="-5" dirty="0">
                          <a:latin typeface="Carlito"/>
                          <a:cs typeface="Carlito"/>
                        </a:rPr>
                        <a:t>ser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 descr="Variable estadística - ¿Qué es?, tipos de variables y ejemplos">
            <a:extLst>
              <a:ext uri="{FF2B5EF4-FFF2-40B4-BE49-F238E27FC236}">
                <a16:creationId xmlns:a16="http://schemas.microsoft.com/office/drawing/2014/main" id="{BEF606F3-ACEF-4721-AA2A-B4564669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23478"/>
            <a:ext cx="2689128" cy="13445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52500" y="838252"/>
            <a:ext cx="25336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buClr>
                <a:srgbClr val="000000"/>
              </a:buClr>
            </a:pPr>
            <a:r>
              <a:rPr sz="1800" u="sng" dirty="0">
                <a:latin typeface="Poppins SemiBold"/>
                <a:cs typeface="Poppins SemiBold"/>
              </a:rPr>
              <a:t>Tipo de variables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491697"/>
              </p:ext>
            </p:extLst>
          </p:nvPr>
        </p:nvGraphicFramePr>
        <p:xfrm>
          <a:off x="952500" y="1250178"/>
          <a:ext cx="7239000" cy="2354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Noto Sans"/>
                          <a:cs typeface="Noto Sans"/>
                        </a:rPr>
                        <a:t>Tipo</a:t>
                      </a:r>
                      <a:endParaRPr sz="1400" dirty="0">
                        <a:latin typeface="Noto Sans"/>
                        <a:cs typeface="Noto San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Noto Sans"/>
                          <a:cs typeface="Noto Sans"/>
                        </a:rPr>
                        <a:t>Ejemplo</a:t>
                      </a:r>
                      <a:endParaRPr sz="1400" dirty="0">
                        <a:latin typeface="Noto Sans"/>
                        <a:cs typeface="Noto San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solidFill>
                            <a:srgbClr val="424242"/>
                          </a:solidFill>
                          <a:latin typeface="Noto Sans"/>
                          <a:cs typeface="Noto Sans"/>
                        </a:rPr>
                        <a:t>numeric</a:t>
                      </a:r>
                      <a:endParaRPr sz="1400">
                        <a:latin typeface="Noto Sans"/>
                        <a:cs typeface="Noto Sans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3.14</a:t>
                      </a:r>
                      <a:endParaRPr sz="1400">
                        <a:latin typeface="Noto Sans"/>
                        <a:cs typeface="Noto Sans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solidFill>
                            <a:srgbClr val="424242"/>
                          </a:solidFill>
                          <a:latin typeface="Noto Sans"/>
                          <a:cs typeface="Noto Sans"/>
                        </a:rPr>
                        <a:t>character</a:t>
                      </a:r>
                      <a:endParaRPr sz="1400">
                        <a:latin typeface="Noto Sans"/>
                        <a:cs typeface="Noto Sans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5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“Hola, </a:t>
                      </a:r>
                      <a:r>
                        <a:rPr sz="1400" spc="-10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cómo</a:t>
                      </a:r>
                      <a:r>
                        <a:rPr sz="1400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estas?”</a:t>
                      </a:r>
                      <a:endParaRPr sz="1400">
                        <a:latin typeface="Noto Sans"/>
                        <a:cs typeface="Noto Sans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solidFill>
                            <a:srgbClr val="424242"/>
                          </a:solidFill>
                          <a:latin typeface="Noto Sans"/>
                          <a:cs typeface="Noto Sans"/>
                        </a:rPr>
                        <a:t>factor</a:t>
                      </a:r>
                      <a:endParaRPr sz="1400">
                        <a:latin typeface="Noto Sans"/>
                        <a:cs typeface="Noto San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5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“Femenino”, “Masculino”,</a:t>
                      </a:r>
                      <a:r>
                        <a:rPr sz="1400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1400" spc="-15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“Otr@”</a:t>
                      </a:r>
                      <a:endParaRPr sz="1400">
                        <a:latin typeface="Noto Sans"/>
                        <a:cs typeface="Noto San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20" dirty="0">
                          <a:solidFill>
                            <a:srgbClr val="424242"/>
                          </a:solidFill>
                          <a:latin typeface="Noto Sans"/>
                          <a:cs typeface="Noto Sans"/>
                        </a:rPr>
                        <a:t>logical</a:t>
                      </a:r>
                      <a:endParaRPr sz="1400">
                        <a:latin typeface="Noto Sans"/>
                        <a:cs typeface="Noto San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0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TRUE /</a:t>
                      </a:r>
                      <a:r>
                        <a:rPr sz="1400" spc="-5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1400" spc="-10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FALSE</a:t>
                      </a:r>
                      <a:endParaRPr sz="1400">
                        <a:latin typeface="Noto Sans"/>
                        <a:cs typeface="Noto San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20" dirty="0">
                          <a:solidFill>
                            <a:srgbClr val="424242"/>
                          </a:solidFill>
                          <a:latin typeface="Noto Sans"/>
                          <a:cs typeface="Noto Sans"/>
                        </a:rPr>
                        <a:t>missing </a:t>
                      </a:r>
                      <a:r>
                        <a:rPr sz="1400" b="1" dirty="0">
                          <a:solidFill>
                            <a:srgbClr val="424242"/>
                          </a:solidFill>
                          <a:latin typeface="Noto Sans"/>
                          <a:cs typeface="Noto Sans"/>
                        </a:rPr>
                        <a:t>o </a:t>
                      </a:r>
                      <a:r>
                        <a:rPr sz="1400" b="1" spc="-5" dirty="0">
                          <a:solidFill>
                            <a:srgbClr val="424242"/>
                          </a:solidFill>
                          <a:latin typeface="Noto Sans"/>
                          <a:cs typeface="Noto Sans"/>
                        </a:rPr>
                        <a:t>no disponibles</a:t>
                      </a:r>
                      <a:endParaRPr sz="1400">
                        <a:latin typeface="Noto Sans"/>
                        <a:cs typeface="Noto San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15" dirty="0">
                          <a:solidFill>
                            <a:srgbClr val="666666"/>
                          </a:solidFill>
                          <a:latin typeface="Noto Sans"/>
                          <a:cs typeface="Noto Sans"/>
                        </a:rPr>
                        <a:t>NA</a:t>
                      </a:r>
                      <a:endParaRPr sz="1400" dirty="0">
                        <a:latin typeface="Noto Sans"/>
                        <a:cs typeface="Noto Sans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9489" y="408970"/>
            <a:ext cx="50561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buClr>
                <a:srgbClr val="000000"/>
              </a:buClr>
            </a:pPr>
            <a:r>
              <a:rPr sz="1800" u="sng" dirty="0">
                <a:latin typeface="Poppins SemiBold"/>
                <a:cs typeface="Poppins SemiBold"/>
              </a:rPr>
              <a:t>Asignación de variables</a:t>
            </a:r>
          </a:p>
        </p:txBody>
      </p:sp>
      <p:sp>
        <p:nvSpPr>
          <p:cNvPr id="4" name="object 4"/>
          <p:cNvSpPr/>
          <p:nvPr/>
        </p:nvSpPr>
        <p:spPr>
          <a:xfrm>
            <a:off x="434714" y="987574"/>
            <a:ext cx="4733029" cy="3746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127249D1-D718-41F3-A5A3-FB989D3B101C}"/>
              </a:ext>
            </a:extLst>
          </p:cNvPr>
          <p:cNvGrpSpPr/>
          <p:nvPr/>
        </p:nvGrpSpPr>
        <p:grpSpPr>
          <a:xfrm>
            <a:off x="5436096" y="740427"/>
            <a:ext cx="2680970" cy="912494"/>
            <a:chOff x="5352176" y="527611"/>
            <a:chExt cx="2680970" cy="912494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C4905EDD-9754-4649-94CF-C85505A74CDE}"/>
                </a:ext>
              </a:extLst>
            </p:cNvPr>
            <p:cNvSpPr/>
            <p:nvPr/>
          </p:nvSpPr>
          <p:spPr>
            <a:xfrm>
              <a:off x="5837313" y="799048"/>
              <a:ext cx="2190750" cy="636270"/>
            </a:xfrm>
            <a:custGeom>
              <a:avLst/>
              <a:gdLst/>
              <a:ahLst/>
              <a:cxnLst/>
              <a:rect l="l" t="t" r="r" b="b"/>
              <a:pathLst>
                <a:path w="2190750" h="636269">
                  <a:moveTo>
                    <a:pt x="0" y="0"/>
                  </a:moveTo>
                  <a:lnTo>
                    <a:pt x="2190595" y="0"/>
                  </a:lnTo>
                  <a:lnTo>
                    <a:pt x="2190595" y="635998"/>
                  </a:lnTo>
                  <a:lnTo>
                    <a:pt x="0" y="635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8B53175-D0B6-4B17-B701-944FF617F208}"/>
                </a:ext>
              </a:extLst>
            </p:cNvPr>
            <p:cNvSpPr/>
            <p:nvPr/>
          </p:nvSpPr>
          <p:spPr>
            <a:xfrm>
              <a:off x="5356939" y="532373"/>
              <a:ext cx="551180" cy="536575"/>
            </a:xfrm>
            <a:custGeom>
              <a:avLst/>
              <a:gdLst/>
              <a:ahLst/>
              <a:cxnLst/>
              <a:rect l="l" t="t" r="r" b="b"/>
              <a:pathLst>
                <a:path w="551179" h="536575">
                  <a:moveTo>
                    <a:pt x="275549" y="536098"/>
                  </a:moveTo>
                  <a:lnTo>
                    <a:pt x="226020" y="531780"/>
                  </a:lnTo>
                  <a:lnTo>
                    <a:pt x="179404" y="519329"/>
                  </a:lnTo>
                  <a:lnTo>
                    <a:pt x="136477" y="499502"/>
                  </a:lnTo>
                  <a:lnTo>
                    <a:pt x="98019" y="473057"/>
                  </a:lnTo>
                  <a:lnTo>
                    <a:pt x="64808" y="440750"/>
                  </a:lnTo>
                  <a:lnTo>
                    <a:pt x="37622" y="403339"/>
                  </a:lnTo>
                  <a:lnTo>
                    <a:pt x="17239" y="361580"/>
                  </a:lnTo>
                  <a:lnTo>
                    <a:pt x="4439" y="316231"/>
                  </a:lnTo>
                  <a:lnTo>
                    <a:pt x="0" y="268049"/>
                  </a:lnTo>
                  <a:lnTo>
                    <a:pt x="4439" y="219867"/>
                  </a:lnTo>
                  <a:lnTo>
                    <a:pt x="17239" y="174518"/>
                  </a:lnTo>
                  <a:lnTo>
                    <a:pt x="37622" y="132759"/>
                  </a:lnTo>
                  <a:lnTo>
                    <a:pt x="64808" y="95348"/>
                  </a:lnTo>
                  <a:lnTo>
                    <a:pt x="98019" y="63041"/>
                  </a:lnTo>
                  <a:lnTo>
                    <a:pt x="136477" y="36596"/>
                  </a:lnTo>
                  <a:lnTo>
                    <a:pt x="179404" y="16769"/>
                  </a:lnTo>
                  <a:lnTo>
                    <a:pt x="226020" y="4318"/>
                  </a:lnTo>
                  <a:lnTo>
                    <a:pt x="275549" y="0"/>
                  </a:lnTo>
                  <a:lnTo>
                    <a:pt x="329556" y="5197"/>
                  </a:lnTo>
                  <a:lnTo>
                    <a:pt x="380999" y="20403"/>
                  </a:lnTo>
                  <a:lnTo>
                    <a:pt x="428429" y="45035"/>
                  </a:lnTo>
                  <a:lnTo>
                    <a:pt x="470399" y="78509"/>
                  </a:lnTo>
                  <a:lnTo>
                    <a:pt x="504808" y="119335"/>
                  </a:lnTo>
                  <a:lnTo>
                    <a:pt x="530127" y="165471"/>
                  </a:lnTo>
                  <a:lnTo>
                    <a:pt x="545756" y="215511"/>
                  </a:lnTo>
                  <a:lnTo>
                    <a:pt x="551098" y="268049"/>
                  </a:lnTo>
                  <a:lnTo>
                    <a:pt x="546659" y="316231"/>
                  </a:lnTo>
                  <a:lnTo>
                    <a:pt x="533859" y="361580"/>
                  </a:lnTo>
                  <a:lnTo>
                    <a:pt x="513476" y="403339"/>
                  </a:lnTo>
                  <a:lnTo>
                    <a:pt x="486290" y="440750"/>
                  </a:lnTo>
                  <a:lnTo>
                    <a:pt x="453079" y="473057"/>
                  </a:lnTo>
                  <a:lnTo>
                    <a:pt x="414621" y="499502"/>
                  </a:lnTo>
                  <a:lnTo>
                    <a:pt x="371694" y="519329"/>
                  </a:lnTo>
                  <a:lnTo>
                    <a:pt x="325077" y="531780"/>
                  </a:lnTo>
                  <a:lnTo>
                    <a:pt x="275549" y="5360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17ACC77-8D9E-4E6B-9A77-BD6E525D6D6D}"/>
                </a:ext>
              </a:extLst>
            </p:cNvPr>
            <p:cNvSpPr/>
            <p:nvPr/>
          </p:nvSpPr>
          <p:spPr>
            <a:xfrm>
              <a:off x="5356939" y="532373"/>
              <a:ext cx="551180" cy="536575"/>
            </a:xfrm>
            <a:custGeom>
              <a:avLst/>
              <a:gdLst/>
              <a:ahLst/>
              <a:cxnLst/>
              <a:rect l="l" t="t" r="r" b="b"/>
              <a:pathLst>
                <a:path w="551179" h="536575">
                  <a:moveTo>
                    <a:pt x="0" y="268049"/>
                  </a:moveTo>
                  <a:lnTo>
                    <a:pt x="4439" y="219867"/>
                  </a:lnTo>
                  <a:lnTo>
                    <a:pt x="17239" y="174518"/>
                  </a:lnTo>
                  <a:lnTo>
                    <a:pt x="37622" y="132759"/>
                  </a:lnTo>
                  <a:lnTo>
                    <a:pt x="64808" y="95348"/>
                  </a:lnTo>
                  <a:lnTo>
                    <a:pt x="98019" y="63041"/>
                  </a:lnTo>
                  <a:lnTo>
                    <a:pt x="136477" y="36596"/>
                  </a:lnTo>
                  <a:lnTo>
                    <a:pt x="179404" y="16769"/>
                  </a:lnTo>
                  <a:lnTo>
                    <a:pt x="226020" y="4318"/>
                  </a:lnTo>
                  <a:lnTo>
                    <a:pt x="275549" y="0"/>
                  </a:lnTo>
                  <a:lnTo>
                    <a:pt x="329556" y="5197"/>
                  </a:lnTo>
                  <a:lnTo>
                    <a:pt x="380999" y="20403"/>
                  </a:lnTo>
                  <a:lnTo>
                    <a:pt x="428429" y="45035"/>
                  </a:lnTo>
                  <a:lnTo>
                    <a:pt x="470399" y="78509"/>
                  </a:lnTo>
                  <a:lnTo>
                    <a:pt x="504808" y="119335"/>
                  </a:lnTo>
                  <a:lnTo>
                    <a:pt x="530127" y="165471"/>
                  </a:lnTo>
                  <a:lnTo>
                    <a:pt x="545756" y="215511"/>
                  </a:lnTo>
                  <a:lnTo>
                    <a:pt x="551098" y="268049"/>
                  </a:lnTo>
                  <a:lnTo>
                    <a:pt x="546659" y="316231"/>
                  </a:lnTo>
                  <a:lnTo>
                    <a:pt x="533859" y="361580"/>
                  </a:lnTo>
                  <a:lnTo>
                    <a:pt x="513476" y="403339"/>
                  </a:lnTo>
                  <a:lnTo>
                    <a:pt x="486290" y="440750"/>
                  </a:lnTo>
                  <a:lnTo>
                    <a:pt x="453079" y="473057"/>
                  </a:lnTo>
                  <a:lnTo>
                    <a:pt x="414621" y="499502"/>
                  </a:lnTo>
                  <a:lnTo>
                    <a:pt x="371694" y="519329"/>
                  </a:lnTo>
                  <a:lnTo>
                    <a:pt x="325077" y="531780"/>
                  </a:lnTo>
                  <a:lnTo>
                    <a:pt x="275549" y="536098"/>
                  </a:lnTo>
                  <a:lnTo>
                    <a:pt x="226020" y="531780"/>
                  </a:lnTo>
                  <a:lnTo>
                    <a:pt x="179404" y="519329"/>
                  </a:lnTo>
                  <a:lnTo>
                    <a:pt x="136477" y="499502"/>
                  </a:lnTo>
                  <a:lnTo>
                    <a:pt x="98019" y="473057"/>
                  </a:lnTo>
                  <a:lnTo>
                    <a:pt x="64808" y="440750"/>
                  </a:lnTo>
                  <a:lnTo>
                    <a:pt x="37622" y="403339"/>
                  </a:lnTo>
                  <a:lnTo>
                    <a:pt x="17239" y="361580"/>
                  </a:lnTo>
                  <a:lnTo>
                    <a:pt x="4439" y="316231"/>
                  </a:lnTo>
                  <a:lnTo>
                    <a:pt x="0" y="268049"/>
                  </a:lnTo>
                  <a:close/>
                </a:path>
              </a:pathLst>
            </a:custGeom>
            <a:ln w="9524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984EE98D-E0FD-45A3-9E85-985C705313E7}"/>
              </a:ext>
            </a:extLst>
          </p:cNvPr>
          <p:cNvSpPr txBox="1"/>
          <p:nvPr/>
        </p:nvSpPr>
        <p:spPr>
          <a:xfrm>
            <a:off x="5594594" y="837979"/>
            <a:ext cx="232537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2000" b="1" dirty="0">
                <a:solidFill>
                  <a:srgbClr val="970000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412115">
              <a:lnSpc>
                <a:spcPts val="2250"/>
              </a:lnSpc>
            </a:pPr>
            <a:r>
              <a:rPr sz="2100" spc="-5" dirty="0">
                <a:latin typeface="Carlito"/>
                <a:cs typeface="Carlito"/>
              </a:rPr>
              <a:t>nombre &lt;-</a:t>
            </a:r>
            <a:r>
              <a:rPr sz="2100" spc="-85" dirty="0">
                <a:latin typeface="Carlito"/>
                <a:cs typeface="Carlito"/>
              </a:rPr>
              <a:t> </a:t>
            </a:r>
            <a:r>
              <a:rPr sz="2100" spc="-5" dirty="0">
                <a:latin typeface="Carlito"/>
                <a:cs typeface="Carlito"/>
              </a:rPr>
              <a:t>objeto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213D7A6-1CB4-43D6-82B2-1A028A01B938}"/>
              </a:ext>
            </a:extLst>
          </p:cNvPr>
          <p:cNvSpPr txBox="1"/>
          <p:nvPr/>
        </p:nvSpPr>
        <p:spPr>
          <a:xfrm>
            <a:off x="5994253" y="2244167"/>
            <a:ext cx="184403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Carlito"/>
                <a:cs typeface="Carlito"/>
              </a:rPr>
              <a:t>nombre </a:t>
            </a:r>
            <a:r>
              <a:rPr sz="2100" dirty="0">
                <a:latin typeface="Carlito"/>
                <a:cs typeface="Carlito"/>
              </a:rPr>
              <a:t>=</a:t>
            </a:r>
            <a:r>
              <a:rPr sz="2100" spc="-90" dirty="0">
                <a:latin typeface="Carlito"/>
                <a:cs typeface="Carlito"/>
              </a:rPr>
              <a:t> </a:t>
            </a:r>
            <a:r>
              <a:rPr sz="2100" spc="-5" dirty="0">
                <a:latin typeface="Carlito"/>
                <a:cs typeface="Carlito"/>
              </a:rPr>
              <a:t>objeto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016C9A0A-DA5E-445D-8949-9A775DEC6AB1}"/>
              </a:ext>
            </a:extLst>
          </p:cNvPr>
          <p:cNvGrpSpPr/>
          <p:nvPr/>
        </p:nvGrpSpPr>
        <p:grpSpPr>
          <a:xfrm>
            <a:off x="5440859" y="2980947"/>
            <a:ext cx="2680970" cy="900430"/>
            <a:chOff x="5352176" y="3007006"/>
            <a:chExt cx="2680970" cy="900430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3B41DE42-AD87-4424-8318-345608E6A298}"/>
                </a:ext>
              </a:extLst>
            </p:cNvPr>
            <p:cNvSpPr/>
            <p:nvPr/>
          </p:nvSpPr>
          <p:spPr>
            <a:xfrm>
              <a:off x="5837313" y="3266143"/>
              <a:ext cx="2190750" cy="636270"/>
            </a:xfrm>
            <a:custGeom>
              <a:avLst/>
              <a:gdLst/>
              <a:ahLst/>
              <a:cxnLst/>
              <a:rect l="l" t="t" r="r" b="b"/>
              <a:pathLst>
                <a:path w="2190750" h="636270">
                  <a:moveTo>
                    <a:pt x="0" y="0"/>
                  </a:moveTo>
                  <a:lnTo>
                    <a:pt x="2190595" y="0"/>
                  </a:lnTo>
                  <a:lnTo>
                    <a:pt x="2190595" y="635998"/>
                  </a:lnTo>
                  <a:lnTo>
                    <a:pt x="0" y="635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AD494731-731A-47B2-8BEF-79FE069FE8C8}"/>
                </a:ext>
              </a:extLst>
            </p:cNvPr>
            <p:cNvSpPr/>
            <p:nvPr/>
          </p:nvSpPr>
          <p:spPr>
            <a:xfrm>
              <a:off x="5356939" y="3011768"/>
              <a:ext cx="551180" cy="536575"/>
            </a:xfrm>
            <a:custGeom>
              <a:avLst/>
              <a:gdLst/>
              <a:ahLst/>
              <a:cxnLst/>
              <a:rect l="l" t="t" r="r" b="b"/>
              <a:pathLst>
                <a:path w="551179" h="536575">
                  <a:moveTo>
                    <a:pt x="275549" y="536098"/>
                  </a:moveTo>
                  <a:lnTo>
                    <a:pt x="226020" y="531780"/>
                  </a:lnTo>
                  <a:lnTo>
                    <a:pt x="179404" y="519330"/>
                  </a:lnTo>
                  <a:lnTo>
                    <a:pt x="136477" y="499504"/>
                  </a:lnTo>
                  <a:lnTo>
                    <a:pt x="98019" y="473060"/>
                  </a:lnTo>
                  <a:lnTo>
                    <a:pt x="64808" y="440754"/>
                  </a:lnTo>
                  <a:lnTo>
                    <a:pt x="37622" y="403343"/>
                  </a:lnTo>
                  <a:lnTo>
                    <a:pt x="17239" y="361584"/>
                  </a:lnTo>
                  <a:lnTo>
                    <a:pt x="4439" y="316234"/>
                  </a:lnTo>
                  <a:lnTo>
                    <a:pt x="0" y="268049"/>
                  </a:lnTo>
                  <a:lnTo>
                    <a:pt x="4439" y="219864"/>
                  </a:lnTo>
                  <a:lnTo>
                    <a:pt x="17239" y="174514"/>
                  </a:lnTo>
                  <a:lnTo>
                    <a:pt x="37622" y="132755"/>
                  </a:lnTo>
                  <a:lnTo>
                    <a:pt x="64808" y="95344"/>
                  </a:lnTo>
                  <a:lnTo>
                    <a:pt x="98019" y="63038"/>
                  </a:lnTo>
                  <a:lnTo>
                    <a:pt x="136477" y="36594"/>
                  </a:lnTo>
                  <a:lnTo>
                    <a:pt x="179404" y="16768"/>
                  </a:lnTo>
                  <a:lnTo>
                    <a:pt x="226020" y="4318"/>
                  </a:lnTo>
                  <a:lnTo>
                    <a:pt x="275549" y="0"/>
                  </a:lnTo>
                  <a:lnTo>
                    <a:pt x="329556" y="5199"/>
                  </a:lnTo>
                  <a:lnTo>
                    <a:pt x="380999" y="20406"/>
                  </a:lnTo>
                  <a:lnTo>
                    <a:pt x="428429" y="45035"/>
                  </a:lnTo>
                  <a:lnTo>
                    <a:pt x="470399" y="78499"/>
                  </a:lnTo>
                  <a:lnTo>
                    <a:pt x="504808" y="119328"/>
                  </a:lnTo>
                  <a:lnTo>
                    <a:pt x="530127" y="165465"/>
                  </a:lnTo>
                  <a:lnTo>
                    <a:pt x="545756" y="215506"/>
                  </a:lnTo>
                  <a:lnTo>
                    <a:pt x="551098" y="268049"/>
                  </a:lnTo>
                  <a:lnTo>
                    <a:pt x="546659" y="316234"/>
                  </a:lnTo>
                  <a:lnTo>
                    <a:pt x="533859" y="361584"/>
                  </a:lnTo>
                  <a:lnTo>
                    <a:pt x="513476" y="403343"/>
                  </a:lnTo>
                  <a:lnTo>
                    <a:pt x="486290" y="440754"/>
                  </a:lnTo>
                  <a:lnTo>
                    <a:pt x="453079" y="473060"/>
                  </a:lnTo>
                  <a:lnTo>
                    <a:pt x="414621" y="499504"/>
                  </a:lnTo>
                  <a:lnTo>
                    <a:pt x="371694" y="519330"/>
                  </a:lnTo>
                  <a:lnTo>
                    <a:pt x="325077" y="531780"/>
                  </a:lnTo>
                  <a:lnTo>
                    <a:pt x="275549" y="5360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B032E07B-63E4-4A86-A3BD-90A6E70A39AB}"/>
                </a:ext>
              </a:extLst>
            </p:cNvPr>
            <p:cNvSpPr/>
            <p:nvPr/>
          </p:nvSpPr>
          <p:spPr>
            <a:xfrm>
              <a:off x="5356939" y="3011768"/>
              <a:ext cx="551180" cy="536575"/>
            </a:xfrm>
            <a:custGeom>
              <a:avLst/>
              <a:gdLst/>
              <a:ahLst/>
              <a:cxnLst/>
              <a:rect l="l" t="t" r="r" b="b"/>
              <a:pathLst>
                <a:path w="551179" h="536575">
                  <a:moveTo>
                    <a:pt x="0" y="268049"/>
                  </a:moveTo>
                  <a:lnTo>
                    <a:pt x="4439" y="219864"/>
                  </a:lnTo>
                  <a:lnTo>
                    <a:pt x="17239" y="174514"/>
                  </a:lnTo>
                  <a:lnTo>
                    <a:pt x="37622" y="132755"/>
                  </a:lnTo>
                  <a:lnTo>
                    <a:pt x="64808" y="95344"/>
                  </a:lnTo>
                  <a:lnTo>
                    <a:pt x="98019" y="63038"/>
                  </a:lnTo>
                  <a:lnTo>
                    <a:pt x="136477" y="36594"/>
                  </a:lnTo>
                  <a:lnTo>
                    <a:pt x="179404" y="16768"/>
                  </a:lnTo>
                  <a:lnTo>
                    <a:pt x="226020" y="4318"/>
                  </a:lnTo>
                  <a:lnTo>
                    <a:pt x="275549" y="0"/>
                  </a:lnTo>
                  <a:lnTo>
                    <a:pt x="329556" y="5199"/>
                  </a:lnTo>
                  <a:lnTo>
                    <a:pt x="380999" y="20406"/>
                  </a:lnTo>
                  <a:lnTo>
                    <a:pt x="428429" y="45035"/>
                  </a:lnTo>
                  <a:lnTo>
                    <a:pt x="470399" y="78499"/>
                  </a:lnTo>
                  <a:lnTo>
                    <a:pt x="504808" y="119328"/>
                  </a:lnTo>
                  <a:lnTo>
                    <a:pt x="530127" y="165465"/>
                  </a:lnTo>
                  <a:lnTo>
                    <a:pt x="545756" y="215506"/>
                  </a:lnTo>
                  <a:lnTo>
                    <a:pt x="551098" y="268049"/>
                  </a:lnTo>
                  <a:lnTo>
                    <a:pt x="546659" y="316234"/>
                  </a:lnTo>
                  <a:lnTo>
                    <a:pt x="533859" y="361584"/>
                  </a:lnTo>
                  <a:lnTo>
                    <a:pt x="513476" y="403343"/>
                  </a:lnTo>
                  <a:lnTo>
                    <a:pt x="486290" y="440754"/>
                  </a:lnTo>
                  <a:lnTo>
                    <a:pt x="453079" y="473060"/>
                  </a:lnTo>
                  <a:lnTo>
                    <a:pt x="414621" y="499504"/>
                  </a:lnTo>
                  <a:lnTo>
                    <a:pt x="371694" y="519330"/>
                  </a:lnTo>
                  <a:lnTo>
                    <a:pt x="325077" y="531780"/>
                  </a:lnTo>
                  <a:lnTo>
                    <a:pt x="275549" y="536098"/>
                  </a:lnTo>
                  <a:lnTo>
                    <a:pt x="226020" y="531780"/>
                  </a:lnTo>
                  <a:lnTo>
                    <a:pt x="179404" y="519330"/>
                  </a:lnTo>
                  <a:lnTo>
                    <a:pt x="136477" y="499504"/>
                  </a:lnTo>
                  <a:lnTo>
                    <a:pt x="98019" y="473060"/>
                  </a:lnTo>
                  <a:lnTo>
                    <a:pt x="64808" y="440754"/>
                  </a:lnTo>
                  <a:lnTo>
                    <a:pt x="37622" y="403343"/>
                  </a:lnTo>
                  <a:lnTo>
                    <a:pt x="17239" y="361584"/>
                  </a:lnTo>
                  <a:lnTo>
                    <a:pt x="4439" y="316234"/>
                  </a:lnTo>
                  <a:lnTo>
                    <a:pt x="0" y="268049"/>
                  </a:lnTo>
                  <a:close/>
                </a:path>
              </a:pathLst>
            </a:custGeom>
            <a:ln w="9524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B81A9FED-0E26-436B-BF51-DD84DB31435C}"/>
              </a:ext>
            </a:extLst>
          </p:cNvPr>
          <p:cNvSpPr txBox="1"/>
          <p:nvPr/>
        </p:nvSpPr>
        <p:spPr>
          <a:xfrm>
            <a:off x="5599357" y="3078495"/>
            <a:ext cx="2325370" cy="569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sz="2000" b="1" dirty="0">
                <a:solidFill>
                  <a:srgbClr val="970000"/>
                </a:solidFill>
                <a:latin typeface="Arial"/>
                <a:cs typeface="Arial"/>
              </a:rPr>
              <a:t>3</a:t>
            </a:r>
            <a:endParaRPr sz="2000" dirty="0">
              <a:latin typeface="Arial"/>
              <a:cs typeface="Arial"/>
            </a:endParaRPr>
          </a:p>
          <a:p>
            <a:pPr marL="412115">
              <a:lnSpc>
                <a:spcPts val="2200"/>
              </a:lnSpc>
            </a:pPr>
            <a:r>
              <a:rPr sz="2100" spc="-5" dirty="0">
                <a:latin typeface="Carlito"/>
                <a:cs typeface="Carlito"/>
              </a:rPr>
              <a:t>objeto -&gt;</a:t>
            </a:r>
            <a:r>
              <a:rPr sz="2100" spc="-85" dirty="0">
                <a:latin typeface="Carlito"/>
                <a:cs typeface="Carlito"/>
              </a:rPr>
              <a:t> </a:t>
            </a:r>
            <a:r>
              <a:rPr sz="2100" spc="-5" dirty="0">
                <a:latin typeface="Carlito"/>
                <a:cs typeface="Carlito"/>
              </a:rPr>
              <a:t>nombre</a:t>
            </a:r>
            <a:endParaRPr sz="2100" dirty="0">
              <a:latin typeface="Carlito"/>
              <a:cs typeface="Carlito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D7A3F9BB-61E2-403C-B72B-F440A3834799}"/>
              </a:ext>
            </a:extLst>
          </p:cNvPr>
          <p:cNvGrpSpPr/>
          <p:nvPr/>
        </p:nvGrpSpPr>
        <p:grpSpPr>
          <a:xfrm>
            <a:off x="5436096" y="1980112"/>
            <a:ext cx="560705" cy="546100"/>
            <a:chOff x="5352176" y="1767296"/>
            <a:chExt cx="560705" cy="54610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FCEECF1-6077-4496-87FA-3AC99239FE4A}"/>
                </a:ext>
              </a:extLst>
            </p:cNvPr>
            <p:cNvSpPr/>
            <p:nvPr/>
          </p:nvSpPr>
          <p:spPr>
            <a:xfrm>
              <a:off x="5356939" y="1772058"/>
              <a:ext cx="551180" cy="536575"/>
            </a:xfrm>
            <a:custGeom>
              <a:avLst/>
              <a:gdLst/>
              <a:ahLst/>
              <a:cxnLst/>
              <a:rect l="l" t="t" r="r" b="b"/>
              <a:pathLst>
                <a:path w="551179" h="536575">
                  <a:moveTo>
                    <a:pt x="275549" y="536098"/>
                  </a:moveTo>
                  <a:lnTo>
                    <a:pt x="226020" y="531780"/>
                  </a:lnTo>
                  <a:lnTo>
                    <a:pt x="179404" y="519329"/>
                  </a:lnTo>
                  <a:lnTo>
                    <a:pt x="136477" y="499502"/>
                  </a:lnTo>
                  <a:lnTo>
                    <a:pt x="98019" y="473057"/>
                  </a:lnTo>
                  <a:lnTo>
                    <a:pt x="64808" y="440750"/>
                  </a:lnTo>
                  <a:lnTo>
                    <a:pt x="37622" y="403339"/>
                  </a:lnTo>
                  <a:lnTo>
                    <a:pt x="17239" y="361580"/>
                  </a:lnTo>
                  <a:lnTo>
                    <a:pt x="4439" y="316231"/>
                  </a:lnTo>
                  <a:lnTo>
                    <a:pt x="0" y="268049"/>
                  </a:lnTo>
                  <a:lnTo>
                    <a:pt x="4439" y="219867"/>
                  </a:lnTo>
                  <a:lnTo>
                    <a:pt x="17239" y="174518"/>
                  </a:lnTo>
                  <a:lnTo>
                    <a:pt x="37622" y="132759"/>
                  </a:lnTo>
                  <a:lnTo>
                    <a:pt x="64808" y="95348"/>
                  </a:lnTo>
                  <a:lnTo>
                    <a:pt x="98019" y="63041"/>
                  </a:lnTo>
                  <a:lnTo>
                    <a:pt x="136477" y="36596"/>
                  </a:lnTo>
                  <a:lnTo>
                    <a:pt x="179404" y="16769"/>
                  </a:lnTo>
                  <a:lnTo>
                    <a:pt x="226020" y="4318"/>
                  </a:lnTo>
                  <a:lnTo>
                    <a:pt x="275549" y="0"/>
                  </a:lnTo>
                  <a:lnTo>
                    <a:pt x="329556" y="5197"/>
                  </a:lnTo>
                  <a:lnTo>
                    <a:pt x="380999" y="20403"/>
                  </a:lnTo>
                  <a:lnTo>
                    <a:pt x="428429" y="45035"/>
                  </a:lnTo>
                  <a:lnTo>
                    <a:pt x="470399" y="78509"/>
                  </a:lnTo>
                  <a:lnTo>
                    <a:pt x="504808" y="119336"/>
                  </a:lnTo>
                  <a:lnTo>
                    <a:pt x="530127" y="165472"/>
                  </a:lnTo>
                  <a:lnTo>
                    <a:pt x="545756" y="215512"/>
                  </a:lnTo>
                  <a:lnTo>
                    <a:pt x="551098" y="268049"/>
                  </a:lnTo>
                  <a:lnTo>
                    <a:pt x="546659" y="316231"/>
                  </a:lnTo>
                  <a:lnTo>
                    <a:pt x="533859" y="361580"/>
                  </a:lnTo>
                  <a:lnTo>
                    <a:pt x="513476" y="403339"/>
                  </a:lnTo>
                  <a:lnTo>
                    <a:pt x="486290" y="440750"/>
                  </a:lnTo>
                  <a:lnTo>
                    <a:pt x="453079" y="473057"/>
                  </a:lnTo>
                  <a:lnTo>
                    <a:pt x="414621" y="499502"/>
                  </a:lnTo>
                  <a:lnTo>
                    <a:pt x="371694" y="519329"/>
                  </a:lnTo>
                  <a:lnTo>
                    <a:pt x="325077" y="531780"/>
                  </a:lnTo>
                  <a:lnTo>
                    <a:pt x="275549" y="5360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4DB850F2-4541-495A-8F3C-58C6679F1BA7}"/>
                </a:ext>
              </a:extLst>
            </p:cNvPr>
            <p:cNvSpPr/>
            <p:nvPr/>
          </p:nvSpPr>
          <p:spPr>
            <a:xfrm>
              <a:off x="5356939" y="1772058"/>
              <a:ext cx="551180" cy="536575"/>
            </a:xfrm>
            <a:custGeom>
              <a:avLst/>
              <a:gdLst/>
              <a:ahLst/>
              <a:cxnLst/>
              <a:rect l="l" t="t" r="r" b="b"/>
              <a:pathLst>
                <a:path w="551179" h="536575">
                  <a:moveTo>
                    <a:pt x="0" y="268049"/>
                  </a:moveTo>
                  <a:lnTo>
                    <a:pt x="4439" y="219867"/>
                  </a:lnTo>
                  <a:lnTo>
                    <a:pt x="17239" y="174518"/>
                  </a:lnTo>
                  <a:lnTo>
                    <a:pt x="37622" y="132759"/>
                  </a:lnTo>
                  <a:lnTo>
                    <a:pt x="64808" y="95348"/>
                  </a:lnTo>
                  <a:lnTo>
                    <a:pt x="98019" y="63041"/>
                  </a:lnTo>
                  <a:lnTo>
                    <a:pt x="136477" y="36596"/>
                  </a:lnTo>
                  <a:lnTo>
                    <a:pt x="179404" y="16769"/>
                  </a:lnTo>
                  <a:lnTo>
                    <a:pt x="226020" y="4318"/>
                  </a:lnTo>
                  <a:lnTo>
                    <a:pt x="275549" y="0"/>
                  </a:lnTo>
                  <a:lnTo>
                    <a:pt x="329556" y="5197"/>
                  </a:lnTo>
                  <a:lnTo>
                    <a:pt x="380999" y="20403"/>
                  </a:lnTo>
                  <a:lnTo>
                    <a:pt x="428429" y="45035"/>
                  </a:lnTo>
                  <a:lnTo>
                    <a:pt x="470399" y="78509"/>
                  </a:lnTo>
                  <a:lnTo>
                    <a:pt x="504808" y="119336"/>
                  </a:lnTo>
                  <a:lnTo>
                    <a:pt x="530127" y="165472"/>
                  </a:lnTo>
                  <a:lnTo>
                    <a:pt x="545756" y="215512"/>
                  </a:lnTo>
                  <a:lnTo>
                    <a:pt x="551098" y="268049"/>
                  </a:lnTo>
                  <a:lnTo>
                    <a:pt x="546659" y="316231"/>
                  </a:lnTo>
                  <a:lnTo>
                    <a:pt x="533859" y="361580"/>
                  </a:lnTo>
                  <a:lnTo>
                    <a:pt x="513476" y="403339"/>
                  </a:lnTo>
                  <a:lnTo>
                    <a:pt x="486290" y="440750"/>
                  </a:lnTo>
                  <a:lnTo>
                    <a:pt x="453079" y="473057"/>
                  </a:lnTo>
                  <a:lnTo>
                    <a:pt x="414621" y="499502"/>
                  </a:lnTo>
                  <a:lnTo>
                    <a:pt x="371694" y="519329"/>
                  </a:lnTo>
                  <a:lnTo>
                    <a:pt x="325077" y="531780"/>
                  </a:lnTo>
                  <a:lnTo>
                    <a:pt x="275549" y="536098"/>
                  </a:lnTo>
                  <a:lnTo>
                    <a:pt x="226020" y="531780"/>
                  </a:lnTo>
                  <a:lnTo>
                    <a:pt x="179404" y="519329"/>
                  </a:lnTo>
                  <a:lnTo>
                    <a:pt x="136477" y="499502"/>
                  </a:lnTo>
                  <a:lnTo>
                    <a:pt x="98019" y="473057"/>
                  </a:lnTo>
                  <a:lnTo>
                    <a:pt x="64808" y="440750"/>
                  </a:lnTo>
                  <a:lnTo>
                    <a:pt x="37622" y="403339"/>
                  </a:lnTo>
                  <a:lnTo>
                    <a:pt x="17239" y="361580"/>
                  </a:lnTo>
                  <a:lnTo>
                    <a:pt x="4439" y="316231"/>
                  </a:lnTo>
                  <a:lnTo>
                    <a:pt x="0" y="268049"/>
                  </a:lnTo>
                  <a:close/>
                </a:path>
              </a:pathLst>
            </a:custGeom>
            <a:ln w="9524">
              <a:solidFill>
                <a:srgbClr val="B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>
            <a:extLst>
              <a:ext uri="{FF2B5EF4-FFF2-40B4-BE49-F238E27FC236}">
                <a16:creationId xmlns:a16="http://schemas.microsoft.com/office/drawing/2014/main" id="{BFC5E373-26A9-48D7-960D-06BA3F08EB71}"/>
              </a:ext>
            </a:extLst>
          </p:cNvPr>
          <p:cNvSpPr txBox="1"/>
          <p:nvPr/>
        </p:nvSpPr>
        <p:spPr>
          <a:xfrm>
            <a:off x="5594594" y="2077665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97000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7926D6B9-18F8-44C6-BFBE-66A5203A01C2}"/>
              </a:ext>
            </a:extLst>
          </p:cNvPr>
          <p:cNvSpPr/>
          <p:nvPr/>
        </p:nvSpPr>
        <p:spPr>
          <a:xfrm>
            <a:off x="5906463" y="2104995"/>
            <a:ext cx="2190750" cy="636270"/>
          </a:xfrm>
          <a:custGeom>
            <a:avLst/>
            <a:gdLst/>
            <a:ahLst/>
            <a:cxnLst/>
            <a:rect l="l" t="t" r="r" b="b"/>
            <a:pathLst>
              <a:path w="2190750" h="636269">
                <a:moveTo>
                  <a:pt x="0" y="0"/>
                </a:moveTo>
                <a:lnTo>
                  <a:pt x="2190595" y="0"/>
                </a:lnTo>
                <a:lnTo>
                  <a:pt x="2190595" y="635998"/>
                </a:lnTo>
                <a:lnTo>
                  <a:pt x="0" y="6359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5445337-3A47-48A1-A23A-4925B0AF8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775" y="1200275"/>
            <a:ext cx="6806454" cy="497700"/>
          </a:xfrm>
        </p:spPr>
        <p:txBody>
          <a:bodyPr/>
          <a:lstStyle/>
          <a:p>
            <a:r>
              <a:rPr lang="es-US" dirty="0"/>
              <a:t>Presentación de la Docente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DC8AB7A-D3F0-43AB-9BAC-CBBA24CDE687}"/>
              </a:ext>
            </a:extLst>
          </p:cNvPr>
          <p:cNvSpPr txBox="1"/>
          <p:nvPr/>
        </p:nvSpPr>
        <p:spPr>
          <a:xfrm>
            <a:off x="370114" y="1697975"/>
            <a:ext cx="8773886" cy="232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Ing. en Sistemas de Información. (Universidad del Centro Educativo Latinoamericano)	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Experta en Project Management. (UTN Regional </a:t>
            </a:r>
            <a:r>
              <a:rPr lang="es-AR" dirty="0" err="1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Bs.As</a:t>
            </a: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).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International Big Data </a:t>
            </a:r>
            <a:r>
              <a:rPr lang="es-AR" dirty="0" err="1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Certification</a:t>
            </a: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. (Massachusetts </a:t>
            </a:r>
            <a:r>
              <a:rPr lang="es-AR" dirty="0" err="1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Institute</a:t>
            </a: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 </a:t>
            </a:r>
            <a:r>
              <a:rPr lang="es-AR" dirty="0" err="1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of</a:t>
            </a: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 </a:t>
            </a:r>
            <a:r>
              <a:rPr lang="es-AR" dirty="0" err="1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Technology</a:t>
            </a: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 - MIT).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Máster en Big Data y Business </a:t>
            </a:r>
            <a:r>
              <a:rPr lang="es-AR" dirty="0" err="1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Intelligence</a:t>
            </a: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. (Escuela de Negocios Europea de Barcelona - ENEB).	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Especialista en Gerencia de Sistemas y Tecnologías de la Información. (Fundación Libertad).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FFFFFF"/>
                </a:solidFill>
                <a:latin typeface="Poppins"/>
                <a:cs typeface="Poppins"/>
                <a:sym typeface="Didact Gothic"/>
              </a:rPr>
              <a:t>Maestrando Explotación de Datos y Gestión del Conocimiento. (Universidad Austral).</a:t>
            </a:r>
          </a:p>
        </p:txBody>
      </p:sp>
    </p:spTree>
    <p:extLst>
      <p:ext uri="{BB962C8B-B14F-4D97-AF65-F5344CB8AC3E}">
        <p14:creationId xmlns:p14="http://schemas.microsoft.com/office/powerpoint/2010/main" val="150720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48732" y="384748"/>
            <a:ext cx="1465263" cy="302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latin typeface="Poppins SemiBold"/>
                <a:cs typeface="Poppins SemiBold"/>
              </a:rPr>
              <a:t>Atención!</a:t>
            </a:r>
          </a:p>
        </p:txBody>
      </p:sp>
      <p:sp>
        <p:nvSpPr>
          <p:cNvPr id="4" name="object 4"/>
          <p:cNvSpPr/>
          <p:nvPr/>
        </p:nvSpPr>
        <p:spPr>
          <a:xfrm>
            <a:off x="2501095" y="2929469"/>
            <a:ext cx="3834129" cy="536575"/>
          </a:xfrm>
          <a:custGeom>
            <a:avLst/>
            <a:gdLst/>
            <a:ahLst/>
            <a:cxnLst/>
            <a:rect l="l" t="t" r="r" b="b"/>
            <a:pathLst>
              <a:path w="3834129" h="536575">
                <a:moveTo>
                  <a:pt x="3833692" y="536098"/>
                </a:moveTo>
                <a:lnTo>
                  <a:pt x="0" y="536098"/>
                </a:lnTo>
                <a:lnTo>
                  <a:pt x="0" y="0"/>
                </a:lnTo>
                <a:lnTo>
                  <a:pt x="3833692" y="0"/>
                </a:lnTo>
                <a:lnTo>
                  <a:pt x="3833692" y="53609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50423" y="2944197"/>
            <a:ext cx="7359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solidFill>
                  <a:schemeClr val="accent1"/>
                </a:solidFill>
                <a:latin typeface="Noto Sans"/>
                <a:cs typeface="Noto Sans"/>
              </a:rPr>
              <a:t>HOLA</a:t>
            </a:r>
            <a:endParaRPr sz="2100" dirty="0">
              <a:solidFill>
                <a:schemeClr val="accent1"/>
              </a:solidFill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6362" y="2944197"/>
            <a:ext cx="5645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100" spc="-15" dirty="0">
                <a:solidFill>
                  <a:schemeClr val="accent1"/>
                </a:solidFill>
                <a:latin typeface="Noto Sans"/>
                <a:cs typeface="Noto Sans"/>
              </a:rPr>
              <a:t>hola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372753" y="2686532"/>
            <a:ext cx="262255" cy="932815"/>
            <a:chOff x="4372753" y="2686532"/>
            <a:chExt cx="262255" cy="932815"/>
          </a:xfrm>
        </p:grpSpPr>
        <p:sp>
          <p:nvSpPr>
            <p:cNvPr id="8" name="object 8"/>
            <p:cNvSpPr/>
            <p:nvPr/>
          </p:nvSpPr>
          <p:spPr>
            <a:xfrm>
              <a:off x="4377516" y="2691294"/>
              <a:ext cx="252729" cy="923290"/>
            </a:xfrm>
            <a:custGeom>
              <a:avLst/>
              <a:gdLst/>
              <a:ahLst/>
              <a:cxnLst/>
              <a:rect l="l" t="t" r="r" b="b"/>
              <a:pathLst>
                <a:path w="252729" h="923289">
                  <a:moveTo>
                    <a:pt x="84599" y="923098"/>
                  </a:moveTo>
                  <a:lnTo>
                    <a:pt x="0" y="883198"/>
                  </a:lnTo>
                  <a:lnTo>
                    <a:pt x="167999" y="0"/>
                  </a:lnTo>
                  <a:lnTo>
                    <a:pt x="252599" y="39899"/>
                  </a:lnTo>
                  <a:lnTo>
                    <a:pt x="84599" y="9230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77516" y="2691294"/>
              <a:ext cx="252729" cy="923290"/>
            </a:xfrm>
            <a:custGeom>
              <a:avLst/>
              <a:gdLst/>
              <a:ahLst/>
              <a:cxnLst/>
              <a:rect l="l" t="t" r="r" b="b"/>
              <a:pathLst>
                <a:path w="252729" h="923289">
                  <a:moveTo>
                    <a:pt x="0" y="883198"/>
                  </a:moveTo>
                  <a:lnTo>
                    <a:pt x="167999" y="0"/>
                  </a:lnTo>
                  <a:lnTo>
                    <a:pt x="252599" y="39899"/>
                  </a:lnTo>
                  <a:lnTo>
                    <a:pt x="84599" y="923098"/>
                  </a:lnTo>
                  <a:lnTo>
                    <a:pt x="0" y="883198"/>
                  </a:lnTo>
                  <a:close/>
                </a:path>
              </a:pathLst>
            </a:custGeom>
            <a:ln w="9524">
              <a:solidFill>
                <a:srgbClr val="D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 rot="16860000">
            <a:off x="4400601" y="3078114"/>
            <a:ext cx="205041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5"/>
              </a:lnSpc>
            </a:pPr>
            <a:r>
              <a:rPr sz="1450" i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90203" y="2924706"/>
            <a:ext cx="627380" cy="444500"/>
            <a:chOff x="4190203" y="2924706"/>
            <a:chExt cx="627380" cy="444500"/>
          </a:xfrm>
        </p:grpSpPr>
        <p:sp>
          <p:nvSpPr>
            <p:cNvPr id="12" name="object 12"/>
            <p:cNvSpPr/>
            <p:nvPr/>
          </p:nvSpPr>
          <p:spPr>
            <a:xfrm>
              <a:off x="4194966" y="2929469"/>
              <a:ext cx="617855" cy="161925"/>
            </a:xfrm>
            <a:custGeom>
              <a:avLst/>
              <a:gdLst/>
              <a:ahLst/>
              <a:cxnLst/>
              <a:rect l="l" t="t" r="r" b="b"/>
              <a:pathLst>
                <a:path w="617854" h="161925">
                  <a:moveTo>
                    <a:pt x="617698" y="161699"/>
                  </a:moveTo>
                  <a:lnTo>
                    <a:pt x="0" y="161699"/>
                  </a:lnTo>
                  <a:lnTo>
                    <a:pt x="0" y="0"/>
                  </a:lnTo>
                  <a:lnTo>
                    <a:pt x="617698" y="0"/>
                  </a:lnTo>
                  <a:lnTo>
                    <a:pt x="617698" y="1616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4966" y="2929469"/>
              <a:ext cx="617855" cy="161925"/>
            </a:xfrm>
            <a:custGeom>
              <a:avLst/>
              <a:gdLst/>
              <a:ahLst/>
              <a:cxnLst/>
              <a:rect l="l" t="t" r="r" b="b"/>
              <a:pathLst>
                <a:path w="617854" h="161925">
                  <a:moveTo>
                    <a:pt x="0" y="0"/>
                  </a:moveTo>
                  <a:lnTo>
                    <a:pt x="617698" y="0"/>
                  </a:lnTo>
                  <a:lnTo>
                    <a:pt x="617698" y="161699"/>
                  </a:lnTo>
                  <a:lnTo>
                    <a:pt x="0" y="161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94966" y="3202718"/>
              <a:ext cx="617855" cy="161925"/>
            </a:xfrm>
            <a:custGeom>
              <a:avLst/>
              <a:gdLst/>
              <a:ahLst/>
              <a:cxnLst/>
              <a:rect l="l" t="t" r="r" b="b"/>
              <a:pathLst>
                <a:path w="617854" h="161925">
                  <a:moveTo>
                    <a:pt x="617698" y="161699"/>
                  </a:moveTo>
                  <a:lnTo>
                    <a:pt x="0" y="161699"/>
                  </a:lnTo>
                  <a:lnTo>
                    <a:pt x="0" y="0"/>
                  </a:lnTo>
                  <a:lnTo>
                    <a:pt x="617698" y="0"/>
                  </a:lnTo>
                  <a:lnTo>
                    <a:pt x="617698" y="16169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94966" y="3202718"/>
              <a:ext cx="617855" cy="161925"/>
            </a:xfrm>
            <a:custGeom>
              <a:avLst/>
              <a:gdLst/>
              <a:ahLst/>
              <a:cxnLst/>
              <a:rect l="l" t="t" r="r" b="b"/>
              <a:pathLst>
                <a:path w="617854" h="161925">
                  <a:moveTo>
                    <a:pt x="0" y="0"/>
                  </a:moveTo>
                  <a:lnTo>
                    <a:pt x="617698" y="0"/>
                  </a:lnTo>
                  <a:lnTo>
                    <a:pt x="617698" y="161699"/>
                  </a:lnTo>
                  <a:lnTo>
                    <a:pt x="0" y="161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953108" y="1213485"/>
            <a:ext cx="4982210" cy="746760"/>
            <a:chOff x="1953108" y="1213485"/>
            <a:chExt cx="4982210" cy="746760"/>
          </a:xfrm>
        </p:grpSpPr>
        <p:sp>
          <p:nvSpPr>
            <p:cNvPr id="17" name="object 17"/>
            <p:cNvSpPr/>
            <p:nvPr/>
          </p:nvSpPr>
          <p:spPr>
            <a:xfrm>
              <a:off x="2213995" y="1419222"/>
              <a:ext cx="4716145" cy="536575"/>
            </a:xfrm>
            <a:custGeom>
              <a:avLst/>
              <a:gdLst/>
              <a:ahLst/>
              <a:cxnLst/>
              <a:rect l="l" t="t" r="r" b="b"/>
              <a:pathLst>
                <a:path w="4716145" h="536575">
                  <a:moveTo>
                    <a:pt x="0" y="0"/>
                  </a:moveTo>
                  <a:lnTo>
                    <a:pt x="4715990" y="0"/>
                  </a:lnTo>
                  <a:lnTo>
                    <a:pt x="4715990" y="536098"/>
                  </a:lnTo>
                  <a:lnTo>
                    <a:pt x="0" y="5360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57871" y="1218247"/>
              <a:ext cx="454659" cy="417195"/>
            </a:xfrm>
            <a:custGeom>
              <a:avLst/>
              <a:gdLst/>
              <a:ahLst/>
              <a:cxnLst/>
              <a:rect l="l" t="t" r="r" b="b"/>
              <a:pathLst>
                <a:path w="454660" h="417194">
                  <a:moveTo>
                    <a:pt x="227099" y="416699"/>
                  </a:moveTo>
                  <a:lnTo>
                    <a:pt x="175028" y="411196"/>
                  </a:lnTo>
                  <a:lnTo>
                    <a:pt x="127227" y="395522"/>
                  </a:lnTo>
                  <a:lnTo>
                    <a:pt x="85060" y="370926"/>
                  </a:lnTo>
                  <a:lnTo>
                    <a:pt x="49891" y="338661"/>
                  </a:lnTo>
                  <a:lnTo>
                    <a:pt x="23082" y="299976"/>
                  </a:lnTo>
                  <a:lnTo>
                    <a:pt x="5997" y="256121"/>
                  </a:lnTo>
                  <a:lnTo>
                    <a:pt x="0" y="208349"/>
                  </a:lnTo>
                  <a:lnTo>
                    <a:pt x="5997" y="160577"/>
                  </a:lnTo>
                  <a:lnTo>
                    <a:pt x="23082" y="116723"/>
                  </a:lnTo>
                  <a:lnTo>
                    <a:pt x="49891" y="78037"/>
                  </a:lnTo>
                  <a:lnTo>
                    <a:pt x="85060" y="45772"/>
                  </a:lnTo>
                  <a:lnTo>
                    <a:pt x="127227" y="21177"/>
                  </a:lnTo>
                  <a:lnTo>
                    <a:pt x="175028" y="5502"/>
                  </a:lnTo>
                  <a:lnTo>
                    <a:pt x="227099" y="0"/>
                  </a:lnTo>
                  <a:lnTo>
                    <a:pt x="279171" y="5502"/>
                  </a:lnTo>
                  <a:lnTo>
                    <a:pt x="326972" y="21177"/>
                  </a:lnTo>
                  <a:lnTo>
                    <a:pt x="369139" y="45772"/>
                  </a:lnTo>
                  <a:lnTo>
                    <a:pt x="404308" y="78037"/>
                  </a:lnTo>
                  <a:lnTo>
                    <a:pt x="431116" y="116723"/>
                  </a:lnTo>
                  <a:lnTo>
                    <a:pt x="448201" y="160577"/>
                  </a:lnTo>
                  <a:lnTo>
                    <a:pt x="454199" y="208349"/>
                  </a:lnTo>
                  <a:lnTo>
                    <a:pt x="448201" y="256121"/>
                  </a:lnTo>
                  <a:lnTo>
                    <a:pt x="431116" y="299976"/>
                  </a:lnTo>
                  <a:lnTo>
                    <a:pt x="404308" y="338661"/>
                  </a:lnTo>
                  <a:lnTo>
                    <a:pt x="369139" y="370926"/>
                  </a:lnTo>
                  <a:lnTo>
                    <a:pt x="326972" y="395522"/>
                  </a:lnTo>
                  <a:lnTo>
                    <a:pt x="279171" y="411196"/>
                  </a:lnTo>
                  <a:lnTo>
                    <a:pt x="227099" y="4166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57870" y="1218247"/>
              <a:ext cx="454659" cy="417195"/>
            </a:xfrm>
            <a:custGeom>
              <a:avLst/>
              <a:gdLst/>
              <a:ahLst/>
              <a:cxnLst/>
              <a:rect l="l" t="t" r="r" b="b"/>
              <a:pathLst>
                <a:path w="454660" h="417194">
                  <a:moveTo>
                    <a:pt x="0" y="208349"/>
                  </a:moveTo>
                  <a:lnTo>
                    <a:pt x="5997" y="160577"/>
                  </a:lnTo>
                  <a:lnTo>
                    <a:pt x="23082" y="116723"/>
                  </a:lnTo>
                  <a:lnTo>
                    <a:pt x="49891" y="78037"/>
                  </a:lnTo>
                  <a:lnTo>
                    <a:pt x="85060" y="45772"/>
                  </a:lnTo>
                  <a:lnTo>
                    <a:pt x="127227" y="21177"/>
                  </a:lnTo>
                  <a:lnTo>
                    <a:pt x="175028" y="5502"/>
                  </a:lnTo>
                  <a:lnTo>
                    <a:pt x="227099" y="0"/>
                  </a:lnTo>
                  <a:lnTo>
                    <a:pt x="279171" y="5502"/>
                  </a:lnTo>
                  <a:lnTo>
                    <a:pt x="326972" y="21177"/>
                  </a:lnTo>
                  <a:lnTo>
                    <a:pt x="369139" y="45772"/>
                  </a:lnTo>
                  <a:lnTo>
                    <a:pt x="404308" y="78037"/>
                  </a:lnTo>
                  <a:lnTo>
                    <a:pt x="431116" y="116723"/>
                  </a:lnTo>
                  <a:lnTo>
                    <a:pt x="448201" y="160577"/>
                  </a:lnTo>
                  <a:lnTo>
                    <a:pt x="454199" y="208349"/>
                  </a:lnTo>
                  <a:lnTo>
                    <a:pt x="448201" y="256121"/>
                  </a:lnTo>
                  <a:lnTo>
                    <a:pt x="431116" y="299975"/>
                  </a:lnTo>
                  <a:lnTo>
                    <a:pt x="404308" y="338661"/>
                  </a:lnTo>
                  <a:lnTo>
                    <a:pt x="369139" y="370926"/>
                  </a:lnTo>
                  <a:lnTo>
                    <a:pt x="326972" y="395522"/>
                  </a:lnTo>
                  <a:lnTo>
                    <a:pt x="279171" y="411196"/>
                  </a:lnTo>
                  <a:lnTo>
                    <a:pt x="227099" y="416699"/>
                  </a:lnTo>
                  <a:lnTo>
                    <a:pt x="175028" y="411196"/>
                  </a:lnTo>
                  <a:lnTo>
                    <a:pt x="127227" y="395522"/>
                  </a:lnTo>
                  <a:lnTo>
                    <a:pt x="85060" y="370926"/>
                  </a:lnTo>
                  <a:lnTo>
                    <a:pt x="49891" y="338661"/>
                  </a:lnTo>
                  <a:lnTo>
                    <a:pt x="23082" y="299975"/>
                  </a:lnTo>
                  <a:lnTo>
                    <a:pt x="5997" y="256121"/>
                  </a:lnTo>
                  <a:lnTo>
                    <a:pt x="0" y="208349"/>
                  </a:lnTo>
                  <a:close/>
                </a:path>
              </a:pathLst>
            </a:custGeom>
            <a:ln w="9524">
              <a:solidFill>
                <a:srgbClr val="D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97407" y="1254696"/>
            <a:ext cx="4504690" cy="5473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400" b="1" spc="-5" dirty="0">
                <a:solidFill>
                  <a:srgbClr val="BF0000"/>
                </a:solidFill>
                <a:latin typeface="Noto Sans"/>
                <a:cs typeface="Noto Sans"/>
              </a:rPr>
              <a:t>1</a:t>
            </a:r>
            <a:endParaRPr sz="1400">
              <a:latin typeface="Noto Sans"/>
              <a:cs typeface="Noto Sans"/>
            </a:endParaRPr>
          </a:p>
          <a:p>
            <a:pPr marL="201930">
              <a:lnSpc>
                <a:spcPct val="100000"/>
              </a:lnSpc>
              <a:spcBef>
                <a:spcPts val="375"/>
              </a:spcBef>
            </a:pPr>
            <a:r>
              <a:rPr sz="1400" i="1" spc="-10" dirty="0">
                <a:latin typeface="Noto Sans"/>
                <a:cs typeface="Noto Sans"/>
              </a:rPr>
              <a:t>R es </a:t>
            </a:r>
            <a:r>
              <a:rPr sz="1400" i="1" u="heavy" spc="-10" dirty="0">
                <a:uFill>
                  <a:solidFill>
                    <a:srgbClr val="000000"/>
                  </a:solidFill>
                </a:uFill>
                <a:latin typeface="Noto Sans"/>
                <a:cs typeface="Noto Sans"/>
              </a:rPr>
              <a:t>case </a:t>
            </a:r>
            <a:r>
              <a:rPr sz="1400" i="1" u="heavy" spc="-15" dirty="0">
                <a:uFill>
                  <a:solidFill>
                    <a:srgbClr val="000000"/>
                  </a:solidFill>
                </a:uFill>
                <a:latin typeface="Noto Sans"/>
                <a:cs typeface="Noto Sans"/>
              </a:rPr>
              <a:t>sensitive</a:t>
            </a:r>
            <a:r>
              <a:rPr sz="1400" i="1" spc="-15" dirty="0">
                <a:latin typeface="Noto Sans"/>
                <a:cs typeface="Noto Sans"/>
              </a:rPr>
              <a:t> </a:t>
            </a:r>
            <a:r>
              <a:rPr sz="1400" i="1" spc="-25" dirty="0">
                <a:latin typeface="Noto Sans"/>
                <a:cs typeface="Noto Sans"/>
              </a:rPr>
              <a:t>(distingue </a:t>
            </a:r>
            <a:r>
              <a:rPr sz="1400" i="1" spc="-10" dirty="0">
                <a:latin typeface="Noto Sans"/>
                <a:cs typeface="Noto Sans"/>
              </a:rPr>
              <a:t>mayúsculas y</a:t>
            </a:r>
            <a:r>
              <a:rPr sz="1400" i="1" spc="60" dirty="0">
                <a:latin typeface="Noto Sans"/>
                <a:cs typeface="Noto Sans"/>
              </a:rPr>
              <a:t> </a:t>
            </a:r>
            <a:r>
              <a:rPr sz="1400" i="1" spc="-10" dirty="0">
                <a:latin typeface="Noto Sans"/>
                <a:cs typeface="Noto Sans"/>
              </a:rPr>
              <a:t>minúsculas)</a:t>
            </a:r>
            <a:endParaRPr sz="1400">
              <a:latin typeface="Noto Sans"/>
              <a:cs typeface="Noto San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66CF73-0553-458A-8446-B4E42B2D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55680"/>
            <a:ext cx="1545136" cy="13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DF162EB-424F-4EDB-9163-2B707A30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53" y="2032351"/>
            <a:ext cx="1978581" cy="14117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79489" y="369420"/>
            <a:ext cx="7323138" cy="302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AR" sz="1800" u="sng" dirty="0">
                <a:latin typeface="Poppins SemiBold"/>
                <a:cs typeface="Poppins SemiBold"/>
              </a:rPr>
              <a:t>Clases de Objeto</a:t>
            </a:r>
            <a:endParaRPr sz="1800" u="sng" dirty="0">
              <a:latin typeface="Poppins SemiBold"/>
              <a:cs typeface="Poppins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499" y="758910"/>
            <a:ext cx="8424936" cy="149181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7815" marR="5080" indent="-285750" algn="just">
              <a:lnSpc>
                <a:spcPct val="150000"/>
              </a:lnSpc>
              <a:spcBef>
                <a:spcPts val="8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s-MX" sz="1600" dirty="0">
                <a:solidFill>
                  <a:schemeClr val="dk1"/>
                </a:solidFill>
                <a:latin typeface="Poppins SemiBold"/>
                <a:cs typeface="Poppins SemiBold"/>
              </a:rPr>
              <a:t>Vector.</a:t>
            </a:r>
          </a:p>
          <a:p>
            <a:pPr marL="297815" marR="5080" indent="-285750" algn="just">
              <a:lnSpc>
                <a:spcPct val="150000"/>
              </a:lnSpc>
              <a:spcBef>
                <a:spcPts val="8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s-MX" sz="1600" dirty="0">
                <a:solidFill>
                  <a:schemeClr val="dk1"/>
                </a:solidFill>
                <a:latin typeface="Poppins SemiBold"/>
                <a:cs typeface="Poppins SemiBold"/>
              </a:rPr>
              <a:t>Matrices. </a:t>
            </a:r>
          </a:p>
          <a:p>
            <a:pPr marL="297815" marR="5080" indent="-285750" algn="just">
              <a:lnSpc>
                <a:spcPct val="150000"/>
              </a:lnSpc>
              <a:spcBef>
                <a:spcPts val="8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s-MX" sz="1600" dirty="0">
                <a:solidFill>
                  <a:schemeClr val="dk1"/>
                </a:solidFill>
                <a:latin typeface="Poppins SemiBold"/>
                <a:cs typeface="Poppins SemiBold"/>
              </a:rPr>
              <a:t>Factores.</a:t>
            </a:r>
          </a:p>
          <a:p>
            <a:pPr marL="297815" marR="5080" indent="-285750" algn="just">
              <a:lnSpc>
                <a:spcPct val="150000"/>
              </a:lnSpc>
              <a:spcBef>
                <a:spcPts val="8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s-MX" sz="1600" dirty="0" err="1">
                <a:solidFill>
                  <a:schemeClr val="dk1"/>
                </a:solidFill>
                <a:latin typeface="Poppins SemiBold"/>
                <a:cs typeface="Poppins SemiBold"/>
              </a:rPr>
              <a:t>DataFrame</a:t>
            </a:r>
            <a:r>
              <a:rPr lang="es-MX" sz="1600" dirty="0">
                <a:solidFill>
                  <a:schemeClr val="dk1"/>
                </a:solidFill>
                <a:latin typeface="Poppins SemiBold"/>
                <a:cs typeface="Poppins SemiBold"/>
              </a:rPr>
              <a:t>.</a:t>
            </a:r>
          </a:p>
        </p:txBody>
      </p:sp>
      <p:pic>
        <p:nvPicPr>
          <p:cNvPr id="5" name="Picture 2" descr="Qué son los metadatos y cuál es su utilidad?">
            <a:extLst>
              <a:ext uri="{FF2B5EF4-FFF2-40B4-BE49-F238E27FC236}">
                <a16:creationId xmlns:a16="http://schemas.microsoft.com/office/drawing/2014/main" id="{56A970D9-ED42-49D5-81B8-20E427FF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37" y="202506"/>
            <a:ext cx="4529427" cy="302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00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 descr="DYA0M8.jpg"/>
          <p:cNvPicPr preferRelativeResize="0"/>
          <p:nvPr/>
        </p:nvPicPr>
        <p:blipFill rotWithShape="1">
          <a:blip r:embed="rId3">
            <a:alphaModFix/>
          </a:blip>
          <a:srcRect b="13591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 descr="Texto+Imagen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275414" y="467435"/>
            <a:ext cx="3716700" cy="25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Muchas Gracias</a:t>
            </a:r>
            <a:endParaRPr lang="en-US" sz="2400" dirty="0"/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674F4DED-E698-4A9D-9471-16911036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63" y="315609"/>
            <a:ext cx="4288305" cy="46682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37CFAD-8181-49E3-85C9-820548DD1CE4}"/>
              </a:ext>
            </a:extLst>
          </p:cNvPr>
          <p:cNvSpPr txBox="1"/>
          <p:nvPr/>
        </p:nvSpPr>
        <p:spPr>
          <a:xfrm>
            <a:off x="275413" y="2052284"/>
            <a:ext cx="4593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FFFF"/>
              </a:buClr>
              <a:buSzPts val="1800"/>
            </a:pPr>
            <a:r>
              <a:rPr lang="fr-FR" sz="1800" dirty="0">
                <a:solidFill>
                  <a:srgbClr val="FFFFFF"/>
                </a:solidFill>
                <a:latin typeface="Poppins SemiBold"/>
                <a:cs typeface="Poppins SemiBold"/>
                <a:sym typeface="Poppins SemiBold"/>
              </a:rPr>
              <a:t>Email: layla.scheli@gmail.com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765500" y="1242508"/>
            <a:ext cx="56487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¿Que es R?</a:t>
            </a:r>
          </a:p>
        </p:txBody>
      </p:sp>
      <p:pic>
        <p:nvPicPr>
          <p:cNvPr id="79" name="Google Shape;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90030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835125" y="1833788"/>
            <a:ext cx="73857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000" dirty="0"/>
              <a:t>¿Que es </a:t>
            </a:r>
            <a:r>
              <a:rPr lang="es-ES" sz="2000" dirty="0" err="1"/>
              <a:t>RStudio</a:t>
            </a:r>
            <a:r>
              <a:rPr lang="es-ES" sz="2000" dirty="0"/>
              <a:t>?</a:t>
            </a:r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50" y="2449333"/>
            <a:ext cx="301625" cy="2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50" y="307455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835125" y="2391113"/>
            <a:ext cx="73857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Font typeface="Arial"/>
              <a:buNone/>
            </a:pPr>
            <a:r>
              <a:rPr lang="es-ES" sz="2000" dirty="0">
                <a:sym typeface="Arial"/>
              </a:rPr>
              <a:t>Usos y beneficios de la herramienta</a:t>
            </a:r>
          </a:p>
        </p:txBody>
      </p:sp>
      <p:sp>
        <p:nvSpPr>
          <p:cNvPr id="8" name="Google Shape;78;p19">
            <a:extLst>
              <a:ext uri="{FF2B5EF4-FFF2-40B4-BE49-F238E27FC236}">
                <a16:creationId xmlns:a16="http://schemas.microsoft.com/office/drawing/2014/main" id="{A3B28F3A-7E97-40D4-AB3A-115F763D3DFB}"/>
              </a:ext>
            </a:extLst>
          </p:cNvPr>
          <p:cNvSpPr txBox="1">
            <a:spLocks/>
          </p:cNvSpPr>
          <p:nvPr/>
        </p:nvSpPr>
        <p:spPr>
          <a:xfrm>
            <a:off x="3000701" y="533383"/>
            <a:ext cx="56487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US" sz="2000" dirty="0"/>
              <a:t>Temario</a:t>
            </a:r>
            <a:r>
              <a:rPr lang="en-US" sz="2000" dirty="0"/>
              <a:t> de la </a:t>
            </a:r>
            <a:r>
              <a:rPr lang="es-US" sz="2000" dirty="0"/>
              <a:t>Sesión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BB3AE0-24B4-4E37-9F15-A20D9D1DC48C}"/>
              </a:ext>
            </a:extLst>
          </p:cNvPr>
          <p:cNvSpPr txBox="1"/>
          <p:nvPr/>
        </p:nvSpPr>
        <p:spPr>
          <a:xfrm>
            <a:off x="835125" y="3070814"/>
            <a:ext cx="4572000" cy="42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chemeClr val="dk2"/>
              </a:buClr>
              <a:buSzPts val="1800"/>
            </a:pPr>
            <a:r>
              <a:rPr lang="es-US" sz="200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Comparativa de R y Python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765500" y="1242508"/>
            <a:ext cx="56487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000" dirty="0"/>
              <a:t>Instalación y descarga del software</a:t>
            </a:r>
            <a:endParaRPr lang="en-US" sz="2000" dirty="0"/>
          </a:p>
        </p:txBody>
      </p:sp>
      <p:pic>
        <p:nvPicPr>
          <p:cNvPr id="79" name="Google Shape;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90030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835125" y="1833788"/>
            <a:ext cx="73857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000" dirty="0"/>
              <a:t>Estructuras de Datos en R</a:t>
            </a:r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50" y="2449333"/>
            <a:ext cx="301625" cy="2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50" y="307455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835125" y="2391113"/>
            <a:ext cx="73857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000" dirty="0"/>
              <a:t>Operadores y Manipulaciones de Vectores.</a:t>
            </a:r>
          </a:p>
        </p:txBody>
      </p:sp>
      <p:sp>
        <p:nvSpPr>
          <p:cNvPr id="8" name="Google Shape;78;p19">
            <a:extLst>
              <a:ext uri="{FF2B5EF4-FFF2-40B4-BE49-F238E27FC236}">
                <a16:creationId xmlns:a16="http://schemas.microsoft.com/office/drawing/2014/main" id="{A3B28F3A-7E97-40D4-AB3A-115F763D3DFB}"/>
              </a:ext>
            </a:extLst>
          </p:cNvPr>
          <p:cNvSpPr txBox="1">
            <a:spLocks/>
          </p:cNvSpPr>
          <p:nvPr/>
        </p:nvSpPr>
        <p:spPr>
          <a:xfrm>
            <a:off x="3000701" y="533383"/>
            <a:ext cx="56487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US" sz="2000" dirty="0"/>
              <a:t>Temario</a:t>
            </a:r>
            <a:r>
              <a:rPr lang="en-US" sz="2000" dirty="0"/>
              <a:t> de la </a:t>
            </a:r>
            <a:r>
              <a:rPr lang="es-US" sz="2000" dirty="0"/>
              <a:t>Sesión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BB3AE0-24B4-4E37-9F15-A20D9D1DC48C}"/>
              </a:ext>
            </a:extLst>
          </p:cNvPr>
          <p:cNvSpPr txBox="1"/>
          <p:nvPr/>
        </p:nvSpPr>
        <p:spPr>
          <a:xfrm>
            <a:off x="835125" y="3070814"/>
            <a:ext cx="4572000" cy="42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chemeClr val="dk2"/>
              </a:buClr>
              <a:buSzPts val="1800"/>
            </a:pPr>
            <a:r>
              <a:rPr lang="es-US" sz="200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Matrices y Listas</a:t>
            </a:r>
          </a:p>
        </p:txBody>
      </p:sp>
    </p:spTree>
    <p:extLst>
      <p:ext uri="{BB962C8B-B14F-4D97-AF65-F5344CB8AC3E}">
        <p14:creationId xmlns:p14="http://schemas.microsoft.com/office/powerpoint/2010/main" val="205457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765500" y="1242508"/>
            <a:ext cx="56487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000" dirty="0"/>
              <a:t>Importación de archivos de trabajo</a:t>
            </a:r>
            <a:endParaRPr lang="en-US" sz="2000" dirty="0"/>
          </a:p>
        </p:txBody>
      </p:sp>
      <p:pic>
        <p:nvPicPr>
          <p:cNvPr id="79" name="Google Shape;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90030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835125" y="1833788"/>
            <a:ext cx="73857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000" dirty="0"/>
              <a:t>Creación de proyectos en R</a:t>
            </a:r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50" y="2449333"/>
            <a:ext cx="301625" cy="2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50" y="307455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>
            <a:spLocks noGrp="1"/>
          </p:cNvSpPr>
          <p:nvPr>
            <p:ph type="subTitle" idx="1"/>
          </p:nvPr>
        </p:nvSpPr>
        <p:spPr>
          <a:xfrm>
            <a:off x="835125" y="2391113"/>
            <a:ext cx="73857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Font typeface="Arial"/>
              <a:buNone/>
            </a:pPr>
            <a:r>
              <a:rPr lang="es-ES" sz="2000" dirty="0">
                <a:sym typeface="Arial"/>
              </a:rPr>
              <a:t>Preguntas y Respuestas.</a:t>
            </a:r>
          </a:p>
        </p:txBody>
      </p:sp>
      <p:sp>
        <p:nvSpPr>
          <p:cNvPr id="8" name="Google Shape;78;p19">
            <a:extLst>
              <a:ext uri="{FF2B5EF4-FFF2-40B4-BE49-F238E27FC236}">
                <a16:creationId xmlns:a16="http://schemas.microsoft.com/office/drawing/2014/main" id="{A3B28F3A-7E97-40D4-AB3A-115F763D3DFB}"/>
              </a:ext>
            </a:extLst>
          </p:cNvPr>
          <p:cNvSpPr txBox="1">
            <a:spLocks/>
          </p:cNvSpPr>
          <p:nvPr/>
        </p:nvSpPr>
        <p:spPr>
          <a:xfrm>
            <a:off x="3000701" y="533383"/>
            <a:ext cx="56487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US" sz="2000" dirty="0"/>
              <a:t>Temario</a:t>
            </a:r>
            <a:r>
              <a:rPr lang="en-US" sz="2000" dirty="0"/>
              <a:t> de la </a:t>
            </a:r>
            <a:r>
              <a:rPr lang="es-US" sz="2000" dirty="0"/>
              <a:t>Sesión</a:t>
            </a:r>
          </a:p>
        </p:txBody>
      </p:sp>
    </p:spTree>
    <p:extLst>
      <p:ext uri="{BB962C8B-B14F-4D97-AF65-F5344CB8AC3E}">
        <p14:creationId xmlns:p14="http://schemas.microsoft.com/office/powerpoint/2010/main" val="149442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 rotWithShape="1">
          <a:blip r:embed="rId4">
            <a:alphaModFix/>
          </a:blip>
          <a:srcRect l="12912" r="12919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 y RStudio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22" y="776575"/>
            <a:ext cx="14979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buClr>
                <a:schemeClr val="dk1"/>
              </a:buClr>
              <a:buSzPts val="3300"/>
            </a:pPr>
            <a:r>
              <a:rPr sz="2400" b="1" u="sng" dirty="0">
                <a:solidFill>
                  <a:schemeClr val="tx1"/>
                </a:solidFill>
                <a:latin typeface="+mj-lt"/>
                <a:cs typeface="+mj-cs"/>
                <a:sym typeface="Proxima Nova"/>
              </a:rPr>
              <a:t>¿Qué 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0779" y="776575"/>
            <a:ext cx="2349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buClr>
                <a:schemeClr val="dk1"/>
              </a:buClr>
              <a:buSzPts val="3300"/>
            </a:pPr>
            <a:r>
              <a:rPr sz="2400" b="1" u="sng" dirty="0">
                <a:solidFill>
                  <a:schemeClr val="tx1"/>
                </a:solidFill>
                <a:latin typeface="+mj-lt"/>
                <a:cs typeface="+mj-cs"/>
              </a:rPr>
              <a:t>?</a:t>
            </a:r>
          </a:p>
        </p:txBody>
      </p:sp>
      <p:sp>
        <p:nvSpPr>
          <p:cNvPr id="4" name="object 4"/>
          <p:cNvSpPr/>
          <p:nvPr/>
        </p:nvSpPr>
        <p:spPr>
          <a:xfrm>
            <a:off x="2050165" y="528069"/>
            <a:ext cx="1010895" cy="802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0422" y="1421647"/>
            <a:ext cx="7147291" cy="780342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85725" marR="246379">
              <a:lnSpc>
                <a:spcPct val="100000"/>
              </a:lnSpc>
              <a:spcBef>
                <a:spcPts val="865"/>
              </a:spcBef>
            </a:pPr>
            <a:r>
              <a:rPr lang="es-MX" sz="1800" dirty="0">
                <a:solidFill>
                  <a:schemeClr val="dk1"/>
                </a:solidFill>
                <a:latin typeface="Poppins SemiBold"/>
                <a:cs typeface="Poppins SemiBold"/>
                <a:sym typeface="Poppins SemiBold"/>
              </a:rPr>
              <a:t>Es un lenguaje para el procesamiento y análisis</a:t>
            </a:r>
          </a:p>
          <a:p>
            <a:pPr marL="85725" marR="246379">
              <a:lnSpc>
                <a:spcPct val="100000"/>
              </a:lnSpc>
              <a:spcBef>
                <a:spcPts val="865"/>
              </a:spcBef>
            </a:pPr>
            <a:r>
              <a:rPr lang="es-MX" sz="1800" dirty="0">
                <a:solidFill>
                  <a:schemeClr val="dk1"/>
                </a:solidFill>
                <a:latin typeface="Poppins SemiBold"/>
                <a:cs typeface="Poppins SemiBold"/>
                <a:sym typeface="Poppins SemiBold"/>
              </a:rPr>
              <a:t>estadístico de datos.</a:t>
            </a:r>
          </a:p>
        </p:txBody>
      </p:sp>
      <p:sp>
        <p:nvSpPr>
          <p:cNvPr id="10" name="object 10"/>
          <p:cNvSpPr/>
          <p:nvPr/>
        </p:nvSpPr>
        <p:spPr>
          <a:xfrm>
            <a:off x="690423" y="2643758"/>
            <a:ext cx="1722466" cy="1816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Estadística - Concepto, niveles, historia, importancia y ramas">
            <a:extLst>
              <a:ext uri="{FF2B5EF4-FFF2-40B4-BE49-F238E27FC236}">
                <a16:creationId xmlns:a16="http://schemas.microsoft.com/office/drawing/2014/main" id="{8F083514-C350-4D80-B10F-FE7FA5E5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36" y="2849535"/>
            <a:ext cx="4386064" cy="21930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 descr="Texto+Imagen 3 - Overl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 dirty="0"/>
              <a:t>Ventajas</a:t>
            </a:r>
            <a:r>
              <a:rPr lang="en-US" dirty="0"/>
              <a:t> de 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468746E-5EC3-4263-96ED-37D6FA59572E}"/>
              </a:ext>
            </a:extLst>
          </p:cNvPr>
          <p:cNvSpPr/>
          <p:nvPr/>
        </p:nvSpPr>
        <p:spPr>
          <a:xfrm>
            <a:off x="1846965" y="789327"/>
            <a:ext cx="1010895" cy="802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836E4B-121D-4B54-9335-2E25CC323191}"/>
              </a:ext>
            </a:extLst>
          </p:cNvPr>
          <p:cNvSpPr txBox="1"/>
          <p:nvPr/>
        </p:nvSpPr>
        <p:spPr>
          <a:xfrm>
            <a:off x="311700" y="21723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Poppins SemiBold"/>
                <a:cs typeface="Poppins SemiBold"/>
              </a:rPr>
              <a:t>Multiplataforma</a:t>
            </a:r>
            <a:endParaRPr lang="es-US" sz="1800" dirty="0">
              <a:solidFill>
                <a:schemeClr val="dk1"/>
              </a:solidFill>
              <a:latin typeface="Poppins SemiBold"/>
              <a:cs typeface="Poppins SemiBol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1CF048-6BD9-4C2A-A07E-972F5CA427E9}"/>
              </a:ext>
            </a:extLst>
          </p:cNvPr>
          <p:cNvSpPr txBox="1"/>
          <p:nvPr/>
        </p:nvSpPr>
        <p:spPr>
          <a:xfrm>
            <a:off x="311700" y="1800979"/>
            <a:ext cx="463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Poppins SemiBold"/>
                <a:cs typeface="Poppins SemiBold"/>
                <a:sym typeface="Poppins SemiBold"/>
              </a:rPr>
              <a:t>Código </a:t>
            </a:r>
            <a:r>
              <a:rPr lang="es-US" sz="1800" dirty="0">
                <a:solidFill>
                  <a:schemeClr val="dk1"/>
                </a:solidFill>
                <a:latin typeface="Poppins SemiBold"/>
                <a:cs typeface="Poppins SemiBold"/>
                <a:sym typeface="Poppins SemiBold"/>
              </a:rPr>
              <a:t>abierto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C022F4-A6A4-49BE-B120-E336913F5407}"/>
              </a:ext>
            </a:extLst>
          </p:cNvPr>
          <p:cNvSpPr txBox="1"/>
          <p:nvPr/>
        </p:nvSpPr>
        <p:spPr>
          <a:xfrm>
            <a:off x="311700" y="2559256"/>
            <a:ext cx="463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Poppins SemiBold"/>
                <a:cs typeface="Poppins SemiBold"/>
              </a:rPr>
              <a:t>Actualización</a:t>
            </a:r>
            <a:r>
              <a:rPr lang="en-US" sz="1800" dirty="0">
                <a:solidFill>
                  <a:schemeClr val="dk1"/>
                </a:solidFill>
                <a:latin typeface="Poppins SemiBold"/>
                <a:cs typeface="Poppins SemiBold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 SemiBold"/>
                <a:cs typeface="Poppins SemiBold"/>
              </a:rPr>
              <a:t>constante</a:t>
            </a:r>
            <a:endParaRPr lang="es-US" sz="1800" dirty="0">
              <a:solidFill>
                <a:schemeClr val="dk1"/>
              </a:solidFill>
              <a:latin typeface="Poppins SemiBold"/>
              <a:cs typeface="Poppins SemiBold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5683D2D-E747-43E0-8D1C-5AC01AA49FB0}"/>
              </a:ext>
            </a:extLst>
          </p:cNvPr>
          <p:cNvSpPr txBox="1"/>
          <p:nvPr/>
        </p:nvSpPr>
        <p:spPr>
          <a:xfrm>
            <a:off x="282672" y="2961279"/>
            <a:ext cx="463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Poppins SemiBold"/>
                <a:cs typeface="Poppins SemiBold"/>
              </a:rPr>
              <a:t>Gran </a:t>
            </a:r>
            <a:r>
              <a:rPr lang="en-US" sz="1800" dirty="0" err="1">
                <a:solidFill>
                  <a:schemeClr val="dk1"/>
                </a:solidFill>
                <a:latin typeface="Poppins SemiBold"/>
                <a:cs typeface="Poppins SemiBold"/>
              </a:rPr>
              <a:t>cantidad</a:t>
            </a:r>
            <a:r>
              <a:rPr lang="en-US" sz="1800" dirty="0">
                <a:solidFill>
                  <a:schemeClr val="dk1"/>
                </a:solidFill>
                <a:latin typeface="Poppins SemiBold"/>
                <a:cs typeface="Poppins SemiBold"/>
              </a:rPr>
              <a:t> de </a:t>
            </a:r>
            <a:r>
              <a:rPr lang="en-US" sz="1800" dirty="0" err="1">
                <a:solidFill>
                  <a:schemeClr val="dk1"/>
                </a:solidFill>
                <a:latin typeface="Poppins SemiBold"/>
                <a:cs typeface="Poppins SemiBold"/>
              </a:rPr>
              <a:t>visualizaciones</a:t>
            </a:r>
            <a:r>
              <a:rPr lang="en-US" sz="1800" dirty="0">
                <a:solidFill>
                  <a:schemeClr val="dk1"/>
                </a:solidFill>
                <a:latin typeface="Poppins SemiBold"/>
                <a:cs typeface="Poppins SemiBold"/>
              </a:rPr>
              <a:t> de </a:t>
            </a:r>
            <a:r>
              <a:rPr lang="en-US" sz="1800" dirty="0" err="1">
                <a:solidFill>
                  <a:schemeClr val="dk1"/>
                </a:solidFill>
                <a:latin typeface="Poppins SemiBold"/>
                <a:cs typeface="Poppins SemiBold"/>
              </a:rPr>
              <a:t>datos</a:t>
            </a:r>
            <a:endParaRPr lang="en-US" sz="1800" dirty="0">
              <a:solidFill>
                <a:schemeClr val="dk1"/>
              </a:solidFill>
              <a:latin typeface="Poppins SemiBold"/>
              <a:cs typeface="Poppins SemiBold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42997A-3CD1-46DB-A131-EB3264C0CB90}"/>
              </a:ext>
            </a:extLst>
          </p:cNvPr>
          <p:cNvSpPr txBox="1"/>
          <p:nvPr/>
        </p:nvSpPr>
        <p:spPr>
          <a:xfrm>
            <a:off x="282672" y="3640301"/>
            <a:ext cx="463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S" sz="1800" dirty="0">
                <a:solidFill>
                  <a:schemeClr val="dk1"/>
                </a:solidFill>
                <a:latin typeface="Poppins SemiBold"/>
                <a:cs typeface="Poppins SemiBold"/>
              </a:rPr>
              <a:t>Integración</a:t>
            </a:r>
            <a:r>
              <a:rPr lang="en-US" sz="1800" dirty="0">
                <a:solidFill>
                  <a:schemeClr val="dk1"/>
                </a:solidFill>
                <a:latin typeface="Poppins SemiBold"/>
                <a:cs typeface="Poppins SemiBold"/>
              </a:rPr>
              <a:t> con </a:t>
            </a:r>
            <a:r>
              <a:rPr lang="en-US" sz="1800" dirty="0" err="1">
                <a:solidFill>
                  <a:schemeClr val="dk1"/>
                </a:solidFill>
                <a:latin typeface="Poppins SemiBold"/>
                <a:cs typeface="Poppins SemiBold"/>
              </a:rPr>
              <a:t>otros</a:t>
            </a:r>
            <a:r>
              <a:rPr lang="en-US" sz="1800" dirty="0">
                <a:solidFill>
                  <a:schemeClr val="dk1"/>
                </a:solidFill>
                <a:latin typeface="Poppins SemiBold"/>
                <a:cs typeface="Poppins SemiBold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Poppins SemiBold"/>
                <a:cs typeface="Poppins SemiBold"/>
              </a:rPr>
              <a:t>lenguajes</a:t>
            </a:r>
            <a:r>
              <a:rPr lang="en-US" sz="1800" dirty="0">
                <a:solidFill>
                  <a:schemeClr val="dk1"/>
                </a:solidFill>
                <a:latin typeface="Poppins SemiBold"/>
                <a:cs typeface="Poppins SemiBold"/>
              </a:rPr>
              <a:t> de </a:t>
            </a:r>
            <a:r>
              <a:rPr lang="en-US" sz="1800" dirty="0" err="1">
                <a:solidFill>
                  <a:schemeClr val="dk1"/>
                </a:solidFill>
                <a:latin typeface="Poppins SemiBold"/>
                <a:cs typeface="Poppins SemiBold"/>
              </a:rPr>
              <a:t>programación</a:t>
            </a:r>
            <a:endParaRPr lang="es-US" sz="1800" dirty="0">
              <a:solidFill>
                <a:schemeClr val="dk1"/>
              </a:solidFill>
              <a:latin typeface="Poppins SemiBold"/>
              <a:cs typeface="Poppi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19179" y="806381"/>
            <a:ext cx="84419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buClr>
                <a:schemeClr val="dk1"/>
              </a:buClr>
              <a:buSzPts val="3300"/>
            </a:pPr>
            <a:r>
              <a:rPr lang="en-US" sz="2400" b="1" u="sng" dirty="0">
                <a:solidFill>
                  <a:schemeClr val="tx1"/>
                </a:solidFill>
                <a:latin typeface="+mj-lt"/>
                <a:cs typeface="+mj-cs"/>
              </a:rPr>
              <a:t>vs</a:t>
            </a:r>
            <a:endParaRPr sz="2400" b="1" u="sng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0422" y="487691"/>
            <a:ext cx="1010895" cy="802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D67C4B6D-56DE-40C2-8FB6-97E581BED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99964"/>
              </p:ext>
            </p:extLst>
          </p:nvPr>
        </p:nvGraphicFramePr>
        <p:xfrm>
          <a:off x="465116" y="1653937"/>
          <a:ext cx="8213768" cy="30937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676135">
                  <a:extLst>
                    <a:ext uri="{9D8B030D-6E8A-4147-A177-3AD203B41FA5}">
                      <a16:colId xmlns:a16="http://schemas.microsoft.com/office/drawing/2014/main" val="3399479995"/>
                    </a:ext>
                  </a:extLst>
                </a:gridCol>
                <a:gridCol w="2676135">
                  <a:extLst>
                    <a:ext uri="{9D8B030D-6E8A-4147-A177-3AD203B41FA5}">
                      <a16:colId xmlns:a16="http://schemas.microsoft.com/office/drawing/2014/main" val="2429815383"/>
                    </a:ext>
                  </a:extLst>
                </a:gridCol>
                <a:gridCol w="2861498">
                  <a:extLst>
                    <a:ext uri="{9D8B030D-6E8A-4147-A177-3AD203B41FA5}">
                      <a16:colId xmlns:a16="http://schemas.microsoft.com/office/drawing/2014/main" val="3262556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dirty="0"/>
                        <a:t>Características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4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dirty="0"/>
                        <a:t>Alcance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(Principalmente) Análisis de datos y modelado estadístico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Diferentes propósitos: desarrollo de aplicaciones web, ciencia de datos</a:t>
                      </a:r>
                      <a:endParaRPr lang="es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24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dirty="0"/>
                        <a:t>Usuarios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Estadísticos, Investigadores, Analistas y Científicos de Datos.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Desarrolladores, Ingenieros y Científicos de Datos.</a:t>
                      </a:r>
                      <a:endParaRPr lang="es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14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dirty="0"/>
                        <a:t>Flexibilidad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Librerías disponibles fáciles de usar. 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Fácil para construir nuevos algoritmos desde el inicio.</a:t>
                      </a:r>
                      <a:endParaRPr lang="es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3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dirty="0"/>
                        <a:t>Paquetes esenciales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dirty="0" err="1"/>
                        <a:t>Tydyverse</a:t>
                      </a:r>
                      <a:r>
                        <a:rPr lang="es-US" dirty="0"/>
                        <a:t>, </a:t>
                      </a:r>
                      <a:r>
                        <a:rPr lang="es-US" dirty="0" err="1"/>
                        <a:t>caret</a:t>
                      </a:r>
                      <a:r>
                        <a:rPr lang="es-US" dirty="0"/>
                        <a:t>, ggplot2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dirty="0" err="1"/>
                        <a:t>Numpy</a:t>
                      </a:r>
                      <a:r>
                        <a:rPr lang="es-US" dirty="0"/>
                        <a:t>, pandas, </a:t>
                      </a:r>
                      <a:r>
                        <a:rPr lang="es-US" dirty="0" err="1"/>
                        <a:t>scipy</a:t>
                      </a:r>
                      <a:r>
                        <a:rPr lang="es-US" dirty="0"/>
                        <a:t>, </a:t>
                      </a:r>
                      <a:r>
                        <a:rPr lang="es-US" dirty="0" err="1"/>
                        <a:t>scikitlearn</a:t>
                      </a:r>
                      <a:r>
                        <a:rPr lang="es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S" dirty="0"/>
                        <a:t>Herramientas de visualización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dirty="0"/>
                        <a:t>Ggplot2, </a:t>
                      </a:r>
                      <a:r>
                        <a:rPr lang="es-US" dirty="0" err="1"/>
                        <a:t>plotly</a:t>
                      </a:r>
                      <a:r>
                        <a:rPr lang="es-US" dirty="0"/>
                        <a:t>, </a:t>
                      </a:r>
                      <a:r>
                        <a:rPr lang="es-US" dirty="0" err="1"/>
                        <a:t>ggmap</a:t>
                      </a:r>
                      <a:endParaRPr lang="es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dirty="0" err="1"/>
                        <a:t>Matplotlib</a:t>
                      </a:r>
                      <a:r>
                        <a:rPr lang="es-US" dirty="0"/>
                        <a:t>, </a:t>
                      </a:r>
                      <a:r>
                        <a:rPr lang="es-US" dirty="0" err="1"/>
                        <a:t>ploty</a:t>
                      </a:r>
                      <a:r>
                        <a:rPr lang="es-US" dirty="0"/>
                        <a:t>, </a:t>
                      </a:r>
                      <a:r>
                        <a:rPr lang="es-US" dirty="0" err="1"/>
                        <a:t>seaborn</a:t>
                      </a:r>
                      <a:endParaRPr lang="es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829055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C40F31C6-6167-4790-B814-E5139AD0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275" y="351973"/>
            <a:ext cx="1290972" cy="129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0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557</Words>
  <Application>Microsoft Office PowerPoint</Application>
  <PresentationFormat>Presentación en pantalla (16:9)</PresentationFormat>
  <Paragraphs>143</Paragraphs>
  <Slides>22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Poppins Light</vt:lpstr>
      <vt:lpstr>Poppins</vt:lpstr>
      <vt:lpstr>Arial</vt:lpstr>
      <vt:lpstr>Noto Sans</vt:lpstr>
      <vt:lpstr>Poppins SemiBold</vt:lpstr>
      <vt:lpstr>Times New Roman</vt:lpstr>
      <vt:lpstr>Carlito</vt:lpstr>
      <vt:lpstr>Simple Light</vt:lpstr>
      <vt:lpstr>Introducción a R y RStudio</vt:lpstr>
      <vt:lpstr>Presentación de PowerPoint</vt:lpstr>
      <vt:lpstr>Presentación de PowerPoint</vt:lpstr>
      <vt:lpstr>Presentación de PowerPoint</vt:lpstr>
      <vt:lpstr>Presentación de PowerPoint</vt:lpstr>
      <vt:lpstr>R y RStudio</vt:lpstr>
      <vt:lpstr>Presentación de PowerPoint</vt:lpstr>
      <vt:lpstr>Ventajas de </vt:lpstr>
      <vt:lpstr>Presentación de PowerPoint</vt:lpstr>
      <vt:lpstr>Descarguemos R y Rstudio paso a paso! :) </vt:lpstr>
      <vt:lpstr>Descarguemos R:</vt:lpstr>
      <vt:lpstr>¿Qué es</vt:lpstr>
      <vt:lpstr>Descarguemos Rstudio:</vt:lpstr>
      <vt:lpstr>Presentación de PowerPoint</vt:lpstr>
      <vt:lpstr>Presentación de PowerPoint</vt:lpstr>
      <vt:lpstr>Presentación de PowerPoint</vt:lpstr>
      <vt:lpstr>Variables</vt:lpstr>
      <vt:lpstr>Tipo de variables</vt:lpstr>
      <vt:lpstr>Asignación de variables</vt:lpstr>
      <vt:lpstr>Atención!</vt:lpstr>
      <vt:lpstr>Clases de Objeto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R</dc:title>
  <cp:lastModifiedBy>Layla Scheli</cp:lastModifiedBy>
  <cp:revision>28</cp:revision>
  <dcterms:modified xsi:type="dcterms:W3CDTF">2021-12-07T21:07:49Z</dcterms:modified>
</cp:coreProperties>
</file>